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8"/>
  </p:notesMasterIdLst>
  <p:sldIdLst>
    <p:sldId id="258" r:id="rId2"/>
    <p:sldId id="367" r:id="rId3"/>
    <p:sldId id="355" r:id="rId4"/>
    <p:sldId id="357" r:id="rId5"/>
    <p:sldId id="358" r:id="rId6"/>
    <p:sldId id="359" r:id="rId7"/>
    <p:sldId id="360" r:id="rId8"/>
    <p:sldId id="334" r:id="rId9"/>
    <p:sldId id="361" r:id="rId10"/>
    <p:sldId id="362" r:id="rId11"/>
    <p:sldId id="363" r:id="rId12"/>
    <p:sldId id="348" r:id="rId13"/>
    <p:sldId id="364" r:id="rId14"/>
    <p:sldId id="351" r:id="rId15"/>
    <p:sldId id="353" r:id="rId16"/>
    <p:sldId id="28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snapToGrid="0">
      <p:cViewPr varScale="1">
        <p:scale>
          <a:sx n="117" d="100"/>
          <a:sy n="117" d="100"/>
        </p:scale>
        <p:origin x="24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1E3C42-6626-446B-9045-97773E12AE2F}" type="datetimeFigureOut">
              <a:rPr lang="en-US" smtClean="0"/>
              <a:t>7/28/2024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94737C-CBD8-4108-98C9-C8518B6FC993}" type="slidenum">
              <a:rPr lang="en-US" smtClean="0"/>
              <a:t>‹#›</a:t>
            </a:fld>
            <a:endParaRPr lang="en-US"/>
          </a:p>
        </p:txBody>
      </p:sp>
    </p:spTree>
    <p:extLst>
      <p:ext uri="{BB962C8B-B14F-4D97-AF65-F5344CB8AC3E}">
        <p14:creationId xmlns:p14="http://schemas.microsoft.com/office/powerpoint/2010/main" val="909770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16</a:t>
            </a:fld>
            <a:endParaRPr lang="en-US" dirty="0"/>
          </a:p>
        </p:txBody>
      </p:sp>
    </p:spTree>
    <p:extLst>
      <p:ext uri="{BB962C8B-B14F-4D97-AF65-F5344CB8AC3E}">
        <p14:creationId xmlns:p14="http://schemas.microsoft.com/office/powerpoint/2010/main" val="396791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4695EC-63AD-4815-96C4-7A00F292E91A}" type="datetimeFigureOut">
              <a:rPr lang="en-US" smtClean="0"/>
              <a:t>7/28/2024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1D20E-DA4B-4688-9A8A-DC5CE5308998}"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1905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4695EC-63AD-4815-96C4-7A00F292E91A}" type="datetimeFigureOut">
              <a:rPr lang="en-US" smtClean="0"/>
              <a:t>7/28/2024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1D20E-DA4B-4688-9A8A-DC5CE5308998}" type="slidenum">
              <a:rPr lang="en-US" smtClean="0"/>
              <a:t>‹#›</a:t>
            </a:fld>
            <a:endParaRPr lang="en-US"/>
          </a:p>
        </p:txBody>
      </p:sp>
    </p:spTree>
    <p:extLst>
      <p:ext uri="{BB962C8B-B14F-4D97-AF65-F5344CB8AC3E}">
        <p14:creationId xmlns:p14="http://schemas.microsoft.com/office/powerpoint/2010/main" val="2807180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4695EC-63AD-4815-96C4-7A00F292E91A}" type="datetimeFigureOut">
              <a:rPr lang="en-US" smtClean="0"/>
              <a:t>7/28/2024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1D20E-DA4B-4688-9A8A-DC5CE5308998}" type="slidenum">
              <a:rPr lang="en-US" smtClean="0"/>
              <a:t>‹#›</a:t>
            </a:fld>
            <a:endParaRPr lang="en-US"/>
          </a:p>
        </p:txBody>
      </p:sp>
    </p:spTree>
    <p:extLst>
      <p:ext uri="{BB962C8B-B14F-4D97-AF65-F5344CB8AC3E}">
        <p14:creationId xmlns:p14="http://schemas.microsoft.com/office/powerpoint/2010/main" val="2046886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4695EC-63AD-4815-96C4-7A00F292E91A}" type="datetimeFigureOut">
              <a:rPr lang="en-US" smtClean="0"/>
              <a:t>7/28/2024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1D20E-DA4B-4688-9A8A-DC5CE5308998}" type="slidenum">
              <a:rPr lang="en-US" smtClean="0"/>
              <a:t>‹#›</a:t>
            </a:fld>
            <a:endParaRPr lang="en-US"/>
          </a:p>
        </p:txBody>
      </p:sp>
    </p:spTree>
    <p:extLst>
      <p:ext uri="{BB962C8B-B14F-4D97-AF65-F5344CB8AC3E}">
        <p14:creationId xmlns:p14="http://schemas.microsoft.com/office/powerpoint/2010/main" val="293562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4695EC-63AD-4815-96C4-7A00F292E91A}" type="datetimeFigureOut">
              <a:rPr lang="en-US" smtClean="0"/>
              <a:t>7/28/2024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1D20E-DA4B-4688-9A8A-DC5CE5308998}"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10442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4695EC-63AD-4815-96C4-7A00F292E91A}" type="datetimeFigureOut">
              <a:rPr lang="en-US" smtClean="0"/>
              <a:t>7/28/2024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11D20E-DA4B-4688-9A8A-DC5CE5308998}" type="slidenum">
              <a:rPr lang="en-US" smtClean="0"/>
              <a:t>‹#›</a:t>
            </a:fld>
            <a:endParaRPr lang="en-US"/>
          </a:p>
        </p:txBody>
      </p:sp>
    </p:spTree>
    <p:extLst>
      <p:ext uri="{BB962C8B-B14F-4D97-AF65-F5344CB8AC3E}">
        <p14:creationId xmlns:p14="http://schemas.microsoft.com/office/powerpoint/2010/main" val="2544364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4695EC-63AD-4815-96C4-7A00F292E91A}" type="datetimeFigureOut">
              <a:rPr lang="en-US" smtClean="0"/>
              <a:t>7/28/2024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111D20E-DA4B-4688-9A8A-DC5CE5308998}" type="slidenum">
              <a:rPr lang="en-US" smtClean="0"/>
              <a:t>‹#›</a:t>
            </a:fld>
            <a:endParaRPr lang="en-US"/>
          </a:p>
        </p:txBody>
      </p:sp>
    </p:spTree>
    <p:extLst>
      <p:ext uri="{BB962C8B-B14F-4D97-AF65-F5344CB8AC3E}">
        <p14:creationId xmlns:p14="http://schemas.microsoft.com/office/powerpoint/2010/main" val="1914304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4695EC-63AD-4815-96C4-7A00F292E91A}" type="datetimeFigureOut">
              <a:rPr lang="en-US" smtClean="0"/>
              <a:t>7/28/2024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111D20E-DA4B-4688-9A8A-DC5CE5308998}" type="slidenum">
              <a:rPr lang="en-US" smtClean="0"/>
              <a:t>‹#›</a:t>
            </a:fld>
            <a:endParaRPr lang="en-US"/>
          </a:p>
        </p:txBody>
      </p:sp>
    </p:spTree>
    <p:extLst>
      <p:ext uri="{BB962C8B-B14F-4D97-AF65-F5344CB8AC3E}">
        <p14:creationId xmlns:p14="http://schemas.microsoft.com/office/powerpoint/2010/main" val="4266746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24695EC-63AD-4815-96C4-7A00F292E91A}" type="datetimeFigureOut">
              <a:rPr lang="en-US" smtClean="0"/>
              <a:t>7/28/2024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8111D20E-DA4B-4688-9A8A-DC5CE5308998}" type="slidenum">
              <a:rPr lang="en-US" smtClean="0"/>
              <a:t>‹#›</a:t>
            </a:fld>
            <a:endParaRPr lang="en-US"/>
          </a:p>
        </p:txBody>
      </p:sp>
    </p:spTree>
    <p:extLst>
      <p:ext uri="{BB962C8B-B14F-4D97-AF65-F5344CB8AC3E}">
        <p14:creationId xmlns:p14="http://schemas.microsoft.com/office/powerpoint/2010/main" val="3995985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24695EC-63AD-4815-96C4-7A00F292E91A}" type="datetimeFigureOut">
              <a:rPr lang="en-US" smtClean="0"/>
              <a:t>7/28/2024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111D20E-DA4B-4688-9A8A-DC5CE5308998}" type="slidenum">
              <a:rPr lang="en-US" smtClean="0"/>
              <a:t>‹#›</a:t>
            </a:fld>
            <a:endParaRPr lang="en-US"/>
          </a:p>
        </p:txBody>
      </p:sp>
    </p:spTree>
    <p:extLst>
      <p:ext uri="{BB962C8B-B14F-4D97-AF65-F5344CB8AC3E}">
        <p14:creationId xmlns:p14="http://schemas.microsoft.com/office/powerpoint/2010/main" val="3609845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4695EC-63AD-4815-96C4-7A00F292E91A}" type="datetimeFigureOut">
              <a:rPr lang="en-US" smtClean="0"/>
              <a:t>7/28/2024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111D20E-DA4B-4688-9A8A-DC5CE5308998}" type="slidenum">
              <a:rPr lang="en-US" smtClean="0"/>
              <a:t>‹#›</a:t>
            </a:fld>
            <a:endParaRPr lang="en-US"/>
          </a:p>
        </p:txBody>
      </p:sp>
    </p:spTree>
    <p:extLst>
      <p:ext uri="{BB962C8B-B14F-4D97-AF65-F5344CB8AC3E}">
        <p14:creationId xmlns:p14="http://schemas.microsoft.com/office/powerpoint/2010/main" val="3196891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24695EC-63AD-4815-96C4-7A00F292E91A}" type="datetimeFigureOut">
              <a:rPr lang="en-US" smtClean="0"/>
              <a:t>7/28/2024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111D20E-DA4B-4688-9A8A-DC5CE5308998}"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897913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6D16D1E-4205-49F5-BD2A-DA769947C1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Rectangle 7">
            <a:extLst>
              <a:ext uri="{FF2B5EF4-FFF2-40B4-BE49-F238E27FC236}">
                <a16:creationId xmlns:a16="http://schemas.microsoft.com/office/drawing/2014/main" id="{012FD100-C039-4E03-B5E4-2EDFA7290A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4193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9" name="Straight Connector 8">
            <a:extLst>
              <a:ext uri="{FF2B5EF4-FFF2-40B4-BE49-F238E27FC236}">
                <a16:creationId xmlns:a16="http://schemas.microsoft.com/office/drawing/2014/main" id="{4418FCD2-8448-4A81-8EB4-72250F7827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A6B16355-27FB-445B-B646-02AB73637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8352065" y="634946"/>
            <a:ext cx="3197676" cy="5055904"/>
          </a:xfrm>
        </p:spPr>
        <p:txBody>
          <a:bodyPr vert="horz" lIns="91440" tIns="45720" rIns="91440" bIns="45720" rtlCol="0" anchor="ctr">
            <a:normAutofit/>
          </a:bodyPr>
          <a:lstStyle/>
          <a:p>
            <a:br>
              <a:rPr lang="en-US" sz="3000" b="1" dirty="0">
                <a:solidFill>
                  <a:schemeClr val="tx1">
                    <a:lumMod val="75000"/>
                    <a:lumOff val="25000"/>
                  </a:schemeClr>
                </a:solidFill>
              </a:rPr>
            </a:br>
            <a:br>
              <a:rPr lang="en-US" sz="3000" b="1" dirty="0">
                <a:solidFill>
                  <a:schemeClr val="tx1">
                    <a:lumMod val="75000"/>
                    <a:lumOff val="25000"/>
                  </a:schemeClr>
                </a:solidFill>
              </a:rPr>
            </a:br>
            <a:br>
              <a:rPr lang="en-US" sz="3000" b="1" dirty="0">
                <a:solidFill>
                  <a:schemeClr val="tx1">
                    <a:lumMod val="75000"/>
                    <a:lumOff val="25000"/>
                  </a:schemeClr>
                </a:solidFill>
              </a:rPr>
            </a:br>
            <a:endParaRPr lang="en-US" sz="3000" dirty="0">
              <a:solidFill>
                <a:schemeClr val="tx1">
                  <a:lumMod val="75000"/>
                  <a:lumOff val="25000"/>
                </a:schemeClr>
              </a:solidFill>
            </a:endParaRPr>
          </a:p>
        </p:txBody>
      </p:sp>
      <p:cxnSp>
        <p:nvCxnSpPr>
          <p:cNvPr id="13" name="Straight Connector 12">
            <a:extLst>
              <a:ext uri="{FF2B5EF4-FFF2-40B4-BE49-F238E27FC236}">
                <a16:creationId xmlns:a16="http://schemas.microsoft.com/office/drawing/2014/main" id="{06DA680F-F6AC-453E-A8BF-C5BDED2851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56978" y="1791298"/>
            <a:ext cx="0" cy="274320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6B3BF2E5-C3AB-441F-A430-491119C56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DD07C90B-B81A-473B-8919-CA924E61F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5927271" y="1379763"/>
            <a:ext cx="3346223" cy="357595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1691652" y="639763"/>
            <a:ext cx="4793909" cy="5051425"/>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9AFAD4CE-1396-A8E8-4B05-7185D474E90A}"/>
              </a:ext>
            </a:extLst>
          </p:cNvPr>
          <p:cNvSpPr txBox="1"/>
          <p:nvPr/>
        </p:nvSpPr>
        <p:spPr>
          <a:xfrm>
            <a:off x="2153940" y="1795287"/>
            <a:ext cx="3857545" cy="2739211"/>
          </a:xfrm>
          <a:prstGeom prst="rect">
            <a:avLst/>
          </a:prstGeom>
          <a:noFill/>
        </p:spPr>
        <p:txBody>
          <a:bodyPr wrap="square">
            <a:spAutoFit/>
          </a:bodyPr>
          <a:lstStyle/>
          <a:p>
            <a:pPr algn="ctr"/>
            <a:r>
              <a:rPr lang="en-US" sz="3600" b="1" dirty="0">
                <a:latin typeface="Adobe Myungjo Std M" panose="02020600000000000000" pitchFamily="18" charset="-128"/>
                <a:ea typeface="Adobe Myungjo Std M" panose="02020600000000000000" pitchFamily="18" charset="-128"/>
              </a:rPr>
              <a:t>Energy Consumption Analysis</a:t>
            </a:r>
          </a:p>
          <a:p>
            <a:pPr algn="ctr"/>
            <a:br>
              <a:rPr lang="en-US" sz="2800" b="1" dirty="0">
                <a:solidFill>
                  <a:schemeClr val="tx1">
                    <a:lumMod val="75000"/>
                    <a:lumOff val="25000"/>
                  </a:schemeClr>
                </a:solidFill>
                <a:latin typeface="Adobe Myungjo Std M" panose="02020600000000000000" pitchFamily="18" charset="-128"/>
                <a:ea typeface="Adobe Myungjo Std M" panose="02020600000000000000" pitchFamily="18" charset="-128"/>
              </a:rPr>
            </a:br>
            <a:r>
              <a:rPr lang="en-US" b="1" dirty="0">
                <a:solidFill>
                  <a:schemeClr val="tx1">
                    <a:lumMod val="75000"/>
                    <a:lumOff val="25000"/>
                  </a:schemeClr>
                </a:solidFill>
                <a:latin typeface="Adobe Myungjo Std M" panose="02020600000000000000" pitchFamily="18" charset="-128"/>
                <a:ea typeface="Adobe Myungjo Std M" panose="02020600000000000000" pitchFamily="18" charset="-128"/>
              </a:rPr>
              <a:t>Trends, Patterns and Recommendations</a:t>
            </a:r>
            <a:endParaRPr lang="en-US" dirty="0">
              <a:latin typeface="Adobe Myungjo Std M" panose="02020600000000000000" pitchFamily="18" charset="-128"/>
              <a:ea typeface="Adobe Myungjo Std M" panose="02020600000000000000" pitchFamily="18" charset="-128"/>
            </a:endParaRPr>
          </a:p>
        </p:txBody>
      </p:sp>
      <p:sp>
        <p:nvSpPr>
          <p:cNvPr id="21" name="TextBox 20">
            <a:extLst>
              <a:ext uri="{FF2B5EF4-FFF2-40B4-BE49-F238E27FC236}">
                <a16:creationId xmlns:a16="http://schemas.microsoft.com/office/drawing/2014/main" id="{C72EECD1-E3B0-DC56-7D12-01A6850E9DC9}"/>
              </a:ext>
            </a:extLst>
          </p:cNvPr>
          <p:cNvSpPr txBox="1"/>
          <p:nvPr/>
        </p:nvSpPr>
        <p:spPr>
          <a:xfrm>
            <a:off x="6399930" y="2477846"/>
            <a:ext cx="2619749" cy="1200329"/>
          </a:xfrm>
          <a:prstGeom prst="rect">
            <a:avLst/>
          </a:prstGeom>
          <a:noFill/>
        </p:spPr>
        <p:txBody>
          <a:bodyPr wrap="square">
            <a:spAutoFit/>
          </a:bodyPr>
          <a:lstStyle/>
          <a:p>
            <a:pPr algn="ctr"/>
            <a:r>
              <a:rPr lang="en-US" sz="1800" dirty="0">
                <a:solidFill>
                  <a:schemeClr val="tx1">
                    <a:lumMod val="75000"/>
                    <a:lumOff val="25000"/>
                  </a:schemeClr>
                </a:solidFill>
              </a:rPr>
              <a:t>REDWOOD COAST ENERGY AUTHORITY</a:t>
            </a:r>
            <a:br>
              <a:rPr lang="en-US" sz="1800" dirty="0">
                <a:solidFill>
                  <a:schemeClr val="tx1">
                    <a:lumMod val="75000"/>
                    <a:lumOff val="25000"/>
                  </a:schemeClr>
                </a:solidFill>
              </a:rPr>
            </a:br>
            <a:r>
              <a:rPr lang="en-US" sz="1800" dirty="0">
                <a:solidFill>
                  <a:schemeClr val="tx1">
                    <a:lumMod val="75000"/>
                    <a:lumOff val="25000"/>
                  </a:schemeClr>
                </a:solidFill>
              </a:rPr>
              <a:t>BY</a:t>
            </a:r>
            <a:br>
              <a:rPr lang="en-US" sz="1800" dirty="0">
                <a:solidFill>
                  <a:schemeClr val="tx1">
                    <a:lumMod val="75000"/>
                    <a:lumOff val="25000"/>
                  </a:schemeClr>
                </a:solidFill>
              </a:rPr>
            </a:br>
            <a:r>
              <a:rPr lang="en-US" sz="1800" dirty="0">
                <a:solidFill>
                  <a:schemeClr val="tx1">
                    <a:lumMod val="75000"/>
                    <a:lumOff val="25000"/>
                  </a:schemeClr>
                </a:solidFill>
              </a:rPr>
              <a:t>Chirayu Deshmukh</a:t>
            </a:r>
            <a:endParaRPr lang="en-US" dirty="0"/>
          </a:p>
        </p:txBody>
      </p:sp>
    </p:spTree>
    <p:extLst>
      <p:ext uri="{BB962C8B-B14F-4D97-AF65-F5344CB8AC3E}">
        <p14:creationId xmlns:p14="http://schemas.microsoft.com/office/powerpoint/2010/main" val="4758808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92238" y="-53320"/>
            <a:ext cx="10058400" cy="640080"/>
          </a:xfrm>
        </p:spPr>
        <p:txBody>
          <a:bodyPr>
            <a:normAutofit/>
          </a:bodyPr>
          <a:lstStyle/>
          <a:p>
            <a:r>
              <a:rPr lang="en-US" sz="3200" dirty="0"/>
              <a:t>Stacked Map</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92238" y="487690"/>
            <a:ext cx="9135835" cy="640080"/>
          </a:xfrm>
        </p:spPr>
        <p:txBody>
          <a:bodyPr>
            <a:normAutofit fontScale="85000" lnSpcReduction="10000"/>
          </a:bodyPr>
          <a:lstStyle/>
          <a:p>
            <a:r>
              <a:rPr kumimoji="0" lang="en-US" altLang="en-US" sz="2600" b="0" i="0" u="none" strike="noStrike" cap="none" normalizeH="0" baseline="0" dirty="0">
                <a:ln>
                  <a:noFill/>
                </a:ln>
                <a:solidFill>
                  <a:schemeClr val="tx1"/>
                </a:solidFill>
                <a:effectLst/>
              </a:rPr>
              <a:t>How Energy Consumption Changes Throughout the Day and Across the Year</a:t>
            </a:r>
            <a:br>
              <a:rPr kumimoji="0" lang="en-US" altLang="en-US" sz="2800" b="0" i="0" u="none" strike="noStrike" cap="none" normalizeH="0" baseline="0" dirty="0">
                <a:ln>
                  <a:noFill/>
                </a:ln>
                <a:solidFill>
                  <a:schemeClr val="tx1"/>
                </a:solidFill>
                <a:effectLst/>
              </a:rPr>
            </a:br>
            <a:endParaRPr lang="en-US" sz="1600" dirty="0"/>
          </a:p>
        </p:txBody>
      </p:sp>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7030531" y="807730"/>
            <a:ext cx="5069231" cy="6372871"/>
          </a:xfrm>
        </p:spPr>
        <p:txBody>
          <a:bodyPr>
            <a:noAutofit/>
          </a:bodyPr>
          <a:lstStyle/>
          <a:p>
            <a:pPr marL="0" indent="0" eaLnBrk="0" fontAlgn="base" hangingPunct="0">
              <a:lnSpc>
                <a:spcPct val="100000"/>
              </a:lnSpc>
              <a:spcBef>
                <a:spcPct val="0"/>
              </a:spcBef>
              <a:spcAft>
                <a:spcPct val="0"/>
              </a:spcAft>
              <a:buClrTx/>
              <a:buSzTx/>
              <a:buNone/>
            </a:pPr>
            <a:r>
              <a:rPr kumimoji="0" lang="en-US" altLang="en-US" sz="1200" b="1" i="1" u="sng" strike="noStrike" cap="none" normalizeH="0" baseline="0" dirty="0">
                <a:ln>
                  <a:noFill/>
                </a:ln>
                <a:solidFill>
                  <a:schemeClr val="tx1"/>
                </a:solidFill>
                <a:effectLst/>
              </a:rPr>
              <a:t> 1. </a:t>
            </a:r>
            <a:r>
              <a:rPr lang="en-US" altLang="en-US" sz="1200" b="1" i="1" u="sng" dirty="0">
                <a:solidFill>
                  <a:schemeClr val="tx1"/>
                </a:solidFill>
              </a:rPr>
              <a:t>Overview</a:t>
            </a:r>
            <a:r>
              <a:rPr kumimoji="0" lang="en-US" altLang="en-US" sz="1200" b="1" i="1" u="sng"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None/>
              <a:tabLst/>
            </a:pPr>
            <a:r>
              <a:rPr lang="en-US" sz="1100" dirty="0"/>
              <a:t>The area stacked map for energy consumption reveals significant seasonal peaks in January and December due to increased heating demands, and troughs in June and July possibly due to reduced operational activity.</a:t>
            </a:r>
          </a:p>
          <a:p>
            <a:pPr marL="0" marR="0" lvl="0" indent="0" algn="l" defTabSz="914400" rtl="0" eaLnBrk="0" fontAlgn="base" latinLnBrk="0" hangingPunct="0">
              <a:lnSpc>
                <a:spcPct val="100000"/>
              </a:lnSpc>
              <a:spcBef>
                <a:spcPct val="0"/>
              </a:spcBef>
              <a:spcAft>
                <a:spcPct val="0"/>
              </a:spcAft>
              <a:buClrTx/>
              <a:buSzTx/>
              <a:buNone/>
              <a:tabLst/>
            </a:pPr>
            <a:br>
              <a:rPr lang="en-US" altLang="en-US" sz="1200" b="1" i="1" u="sng" dirty="0">
                <a:solidFill>
                  <a:schemeClr val="tx1"/>
                </a:solidFill>
              </a:rPr>
            </a:br>
            <a:r>
              <a:rPr lang="en-US" altLang="en-US" sz="1200" b="1" i="1" u="sng" dirty="0">
                <a:solidFill>
                  <a:schemeClr val="tx1"/>
                </a:solidFill>
              </a:rPr>
              <a:t>2. Key Observations</a:t>
            </a:r>
            <a:r>
              <a:rPr kumimoji="0" lang="en-US" altLang="en-US" sz="1200" b="1" i="1" u="sng" strike="noStrike" cap="none" normalizeH="0" baseline="0" dirty="0">
                <a:ln>
                  <a:noFill/>
                </a:ln>
                <a:solidFill>
                  <a:schemeClr val="tx1"/>
                </a:solidFill>
                <a:effectLst/>
              </a:rPr>
              <a:t>:</a:t>
            </a:r>
            <a:br>
              <a:rPr kumimoji="0" lang="en-US" altLang="en-US" sz="1200" b="1" i="1" u="sng" strike="noStrike" cap="none" normalizeH="0" baseline="0" dirty="0">
                <a:ln>
                  <a:noFill/>
                </a:ln>
                <a:solidFill>
                  <a:schemeClr val="tx1"/>
                </a:solidFill>
                <a:effectLst/>
              </a:rPr>
            </a:br>
            <a:endParaRPr kumimoji="0" lang="en-US" altLang="en-US" sz="1200" b="1" i="1" u="sng"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b="1" dirty="0">
                <a:solidFill>
                  <a:schemeClr val="tx1"/>
                </a:solidFill>
              </a:rPr>
              <a:t>Peaks: </a:t>
            </a:r>
            <a:r>
              <a:rPr lang="en-US" sz="1200" dirty="0">
                <a:solidFill>
                  <a:schemeClr val="tx1"/>
                </a:solidFill>
              </a:rPr>
              <a:t>Significant peaks in energy consumption are observed in January and December, indicating elevated usage during colder months, likely driven by increased heating demands.</a:t>
            </a:r>
          </a:p>
          <a:p>
            <a:pPr marL="0" marR="0" lvl="0" indent="0" algn="l" defTabSz="914400" rtl="0" eaLnBrk="0" fontAlgn="base" latinLnBrk="0" hangingPunct="0">
              <a:lnSpc>
                <a:spcPct val="100000"/>
              </a:lnSpc>
              <a:spcBef>
                <a:spcPct val="0"/>
              </a:spcBef>
              <a:spcAft>
                <a:spcPct val="0"/>
              </a:spcAft>
              <a:buClrTx/>
              <a:buSzTx/>
              <a:buNone/>
              <a:tabLst/>
            </a:pPr>
            <a:endParaRPr lang="en-US" sz="12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b="1" dirty="0">
                <a:solidFill>
                  <a:schemeClr val="tx1"/>
                </a:solidFill>
              </a:rPr>
              <a:t>Troughs: </a:t>
            </a:r>
            <a:r>
              <a:rPr lang="en-US" sz="1200" dirty="0">
                <a:solidFill>
                  <a:schemeClr val="tx1"/>
                </a:solidFill>
              </a:rPr>
              <a:t>Notable troughs occur in June and July, suggesting reduced consumption, potentially due to lower cooling needs or operational downtimes during these months.</a:t>
            </a:r>
          </a:p>
          <a:p>
            <a:pPr marL="0" marR="0" lvl="0" indent="0" algn="l" defTabSz="914400" rtl="0" eaLnBrk="0" fontAlgn="base" latinLnBrk="0" hangingPunct="0">
              <a:lnSpc>
                <a:spcPct val="100000"/>
              </a:lnSpc>
              <a:spcBef>
                <a:spcPct val="0"/>
              </a:spcBef>
              <a:spcAft>
                <a:spcPct val="0"/>
              </a:spcAft>
              <a:buClrTx/>
              <a:buSzTx/>
              <a:buNone/>
              <a:tabLst/>
            </a:pPr>
            <a:endParaRPr lang="en-US" sz="12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b="1" dirty="0">
                <a:solidFill>
                  <a:schemeClr val="tx1"/>
                </a:solidFill>
              </a:rPr>
              <a:t>Morning and Evening Peaks: </a:t>
            </a:r>
            <a:r>
              <a:rPr lang="en-US" sz="1200" dirty="0">
                <a:solidFill>
                  <a:schemeClr val="tx1"/>
                </a:solidFill>
              </a:rPr>
              <a:t>Consistent high consumption during early morning hours (6:00 AM - 9:00 AM) and evening hours (5:00 PM - 8:00 PM) throughout the year. These peaks correlate with typical residential activities, such as using the laundromat, cooking, and lighting.</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200" b="1"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b="1" dirty="0">
                <a:solidFill>
                  <a:schemeClr val="tx1"/>
                </a:solidFill>
              </a:rPr>
              <a:t>Midday Stability: </a:t>
            </a:r>
            <a:r>
              <a:rPr lang="en-US" sz="1200" dirty="0">
                <a:solidFill>
                  <a:schemeClr val="tx1"/>
                </a:solidFill>
              </a:rPr>
              <a:t>Relative stability in energy usage from 10:00 AM to 4:00 PM, indicating predictable and balanced usage during standard work hours.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200" b="1"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b="1" dirty="0">
                <a:solidFill>
                  <a:schemeClr val="tx1"/>
                </a:solidFill>
              </a:rPr>
              <a:t>Variability</a:t>
            </a:r>
            <a:r>
              <a:rPr lang="en-US" sz="1200" dirty="0">
                <a:solidFill>
                  <a:schemeClr val="tx1"/>
                </a:solidFill>
              </a:rPr>
              <a:t>: The graph depicts monthly fluctuations in energy consumption, with significant dips in May and August, possibly indicating periods of maintenance or reduced operational demand.</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2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dirty="0">
                <a:solidFill>
                  <a:schemeClr val="tx1"/>
                </a:solidFill>
              </a:rPr>
              <a:t>Despite monthly variations, time-of-day patterns remain consistent, with higher consumption during peak hours (morning and evening) and lower usage during off-peak hours (late night and early morning).</a:t>
            </a:r>
          </a:p>
          <a:p>
            <a:pPr indent="0">
              <a:lnSpc>
                <a:spcPct val="100000"/>
              </a:lnSpc>
              <a:spcBef>
                <a:spcPts val="0"/>
              </a:spcBef>
              <a:spcAft>
                <a:spcPts val="0"/>
              </a:spcAft>
              <a:buNone/>
            </a:pPr>
            <a:endParaRPr lang="en-US" sz="1100" dirty="0">
              <a:solidFill>
                <a:schemeClr val="tx1"/>
              </a:solidFill>
            </a:endParaRPr>
          </a:p>
          <a:p>
            <a:pPr marL="0" indent="0">
              <a:lnSpc>
                <a:spcPct val="100000"/>
              </a:lnSpc>
              <a:spcBef>
                <a:spcPts val="0"/>
              </a:spcBef>
              <a:spcAft>
                <a:spcPts val="0"/>
              </a:spcAft>
              <a:buNone/>
            </a:pPr>
            <a:br>
              <a:rPr lang="en-US" altLang="en-US" sz="1100" dirty="0"/>
            </a:br>
            <a:endParaRPr lang="en-US" altLang="en-US" sz="1100" dirty="0"/>
          </a:p>
        </p:txBody>
      </p:sp>
      <p:pic>
        <p:nvPicPr>
          <p:cNvPr id="8" name="Content Placeholder 7" descr="Area Stacked map.png">
            <a:extLst>
              <a:ext uri="{FF2B5EF4-FFF2-40B4-BE49-F238E27FC236}">
                <a16:creationId xmlns:a16="http://schemas.microsoft.com/office/drawing/2014/main" id="{9D752D64-97AE-6039-1A75-18CC1CCF39F7}"/>
              </a:ext>
            </a:extLst>
          </p:cNvPr>
          <p:cNvPicPr>
            <a:picLocks noGrp="1" noChangeAspect="1"/>
          </p:cNvPicPr>
          <p:nvPr>
            <p:ph sz="half" idx="2"/>
          </p:nvPr>
        </p:nvPicPr>
        <p:blipFill>
          <a:blip r:embed="rId2"/>
          <a:stretch>
            <a:fillRect/>
          </a:stretch>
        </p:blipFill>
        <p:spPr>
          <a:xfrm>
            <a:off x="171128" y="1127770"/>
            <a:ext cx="6780513" cy="4547507"/>
          </a:xfrm>
          <a:prstGeom prst="rect">
            <a:avLst/>
          </a:prstGeom>
        </p:spPr>
      </p:pic>
    </p:spTree>
    <p:extLst>
      <p:ext uri="{BB962C8B-B14F-4D97-AF65-F5344CB8AC3E}">
        <p14:creationId xmlns:p14="http://schemas.microsoft.com/office/powerpoint/2010/main" val="4124107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92238" y="-53320"/>
            <a:ext cx="10058400" cy="640080"/>
          </a:xfrm>
        </p:spPr>
        <p:txBody>
          <a:bodyPr>
            <a:normAutofit/>
          </a:bodyPr>
          <a:lstStyle/>
          <a:p>
            <a:r>
              <a:rPr lang="en-US" sz="3200" dirty="0"/>
              <a:t>Forecasting- Moving Average</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92238" y="487690"/>
            <a:ext cx="9135835" cy="640080"/>
          </a:xfrm>
        </p:spPr>
        <p:txBody>
          <a:bodyPr>
            <a:normAutofit fontScale="92500"/>
          </a:bodyPr>
          <a:lstStyle/>
          <a:p>
            <a:r>
              <a:rPr kumimoji="0" lang="en-US" altLang="en-US" sz="2600" b="0" i="0" u="none" strike="noStrike" cap="none" normalizeH="0" baseline="0" dirty="0">
                <a:ln>
                  <a:noFill/>
                </a:ln>
                <a:solidFill>
                  <a:schemeClr val="tx1"/>
                </a:solidFill>
                <a:effectLst/>
              </a:rPr>
              <a:t>How significant seasonal/daily fluctuations in energy consumption are.</a:t>
            </a:r>
            <a:br>
              <a:rPr kumimoji="0" lang="en-US" altLang="en-US" sz="2800" b="0" i="0" u="none" strike="noStrike" cap="none" normalizeH="0" baseline="0" dirty="0">
                <a:ln>
                  <a:noFill/>
                </a:ln>
                <a:solidFill>
                  <a:schemeClr val="tx1"/>
                </a:solidFill>
                <a:effectLst/>
              </a:rPr>
            </a:br>
            <a:endParaRPr lang="en-US" sz="1600" dirty="0"/>
          </a:p>
        </p:txBody>
      </p:sp>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7030531" y="807730"/>
            <a:ext cx="5069231" cy="6372871"/>
          </a:xfrm>
        </p:spPr>
        <p:txBody>
          <a:bodyPr>
            <a:noAutofit/>
          </a:bodyPr>
          <a:lstStyle/>
          <a:p>
            <a:pPr marL="0" indent="0" eaLnBrk="0" fontAlgn="base" hangingPunct="0">
              <a:lnSpc>
                <a:spcPct val="100000"/>
              </a:lnSpc>
              <a:spcBef>
                <a:spcPct val="0"/>
              </a:spcBef>
              <a:spcAft>
                <a:spcPct val="0"/>
              </a:spcAft>
              <a:buClrTx/>
              <a:buSzTx/>
              <a:buNone/>
            </a:pPr>
            <a:r>
              <a:rPr kumimoji="0" lang="en-US" altLang="en-US" sz="1200" b="1" i="1" u="sng" strike="noStrike" cap="none" normalizeH="0" baseline="0" dirty="0">
                <a:ln>
                  <a:noFill/>
                </a:ln>
                <a:solidFill>
                  <a:schemeClr val="tx1"/>
                </a:solidFill>
                <a:effectLst/>
              </a:rPr>
              <a:t> 1. </a:t>
            </a:r>
            <a:r>
              <a:rPr lang="en-US" altLang="en-US" sz="1200" b="1" i="1" u="sng" dirty="0">
                <a:solidFill>
                  <a:schemeClr val="tx1"/>
                </a:solidFill>
              </a:rPr>
              <a:t>Overview</a:t>
            </a:r>
            <a:r>
              <a:rPr kumimoji="0" lang="en-US" altLang="en-US" sz="1200" b="1" i="1" u="sng"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None/>
              <a:tabLst/>
            </a:pPr>
            <a:r>
              <a:rPr lang="en-US" altLang="en-US" sz="1100" dirty="0">
                <a:solidFill>
                  <a:schemeClr val="tx1"/>
                </a:solidFill>
              </a:rPr>
              <a:t>The moving average chart reveals significant seasonal and daily fluctuations in energy consumption, highlighting long-term trends and periodic peaks and troughs over the observed period..</a:t>
            </a:r>
          </a:p>
          <a:p>
            <a:pPr marL="0" marR="0" lvl="0" indent="0" algn="l" defTabSz="914400" rtl="0" eaLnBrk="0" fontAlgn="base" latinLnBrk="0" hangingPunct="0">
              <a:lnSpc>
                <a:spcPct val="100000"/>
              </a:lnSpc>
              <a:spcBef>
                <a:spcPct val="0"/>
              </a:spcBef>
              <a:spcAft>
                <a:spcPct val="0"/>
              </a:spcAft>
              <a:buClrTx/>
              <a:buSzTx/>
              <a:buNone/>
              <a:tabLst/>
            </a:pPr>
            <a:br>
              <a:rPr lang="en-US" altLang="en-US" sz="1200" b="1" i="1" u="sng" dirty="0">
                <a:solidFill>
                  <a:schemeClr val="tx1"/>
                </a:solidFill>
              </a:rPr>
            </a:br>
            <a:r>
              <a:rPr lang="en-US" altLang="en-US" sz="1200" b="1" i="1" u="sng" dirty="0">
                <a:solidFill>
                  <a:schemeClr val="tx1"/>
                </a:solidFill>
              </a:rPr>
              <a:t>2. Key Observations</a:t>
            </a:r>
            <a:r>
              <a:rPr kumimoji="0" lang="en-US" altLang="en-US" sz="1200" b="1" i="1" u="sng" strike="noStrike" cap="none" normalizeH="0" baseline="0" dirty="0">
                <a:ln>
                  <a:noFill/>
                </a:ln>
                <a:solidFill>
                  <a:schemeClr val="tx1"/>
                </a:solidFill>
                <a:effectLst/>
              </a:rPr>
              <a:t>:</a:t>
            </a:r>
            <a:br>
              <a:rPr kumimoji="0" lang="en-US" altLang="en-US" sz="1200" b="1" i="1" u="sng" strike="noStrike" cap="none" normalizeH="0" baseline="0" dirty="0">
                <a:ln>
                  <a:noFill/>
                </a:ln>
                <a:solidFill>
                  <a:schemeClr val="tx1"/>
                </a:solidFill>
                <a:effectLst/>
              </a:rPr>
            </a:br>
            <a:endParaRPr kumimoji="0" lang="en-US" altLang="en-US" sz="1200" b="1" i="1" u="sng"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100" dirty="0">
                <a:solidFill>
                  <a:schemeClr val="tx1"/>
                </a:solidFill>
              </a:rPr>
              <a:t>Winter and Summer Peaks: The graph shows distinct peaks during winter months (December to February) and summer months (June to August), indicating increased energy consumption due to heating and cooling demands respectively.</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1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100" dirty="0">
                <a:solidFill>
                  <a:schemeClr val="tx1"/>
                </a:solidFill>
              </a:rPr>
              <a:t> The data exhibits cyclical patterns with predictable intervals of high and low consumption, suggesting routine operational activities and seasonal effects.</a:t>
            </a:r>
          </a:p>
          <a:p>
            <a:pPr marL="0" marR="0" lvl="0" indent="0" algn="l" defTabSz="914400" rtl="0" eaLnBrk="0" fontAlgn="base" latinLnBrk="0" hangingPunct="0">
              <a:lnSpc>
                <a:spcPct val="100000"/>
              </a:lnSpc>
              <a:spcBef>
                <a:spcPct val="0"/>
              </a:spcBef>
              <a:spcAft>
                <a:spcPct val="0"/>
              </a:spcAft>
              <a:buClrTx/>
              <a:buSzTx/>
              <a:buNone/>
              <a:tabLst/>
            </a:pPr>
            <a:endParaRPr lang="en-US" sz="11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100" dirty="0">
                <a:solidFill>
                  <a:schemeClr val="tx1"/>
                </a:solidFill>
              </a:rPr>
              <a:t>Several outliers are present, indicating days with unusually high or low energy consumption. These anomalies may be due to exceptional events, system malfunctions, or external factors.</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100" b="0" i="0" u="none"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100" b="0" i="0" u="none" strike="noStrike" cap="none" normalizeH="0" baseline="0" dirty="0">
                <a:ln>
                  <a:noFill/>
                </a:ln>
                <a:solidFill>
                  <a:schemeClr val="tx1"/>
                </a:solidFill>
                <a:effectLst/>
              </a:rPr>
              <a:t>There are noticeable spikes and drops at certain points, such as a significant drop around early 2021 and another around early 2023.</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1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buClrTx/>
              <a:buSzTx/>
              <a:buFont typeface="Wingdings" panose="05000000000000000000" pitchFamily="2" charset="2"/>
              <a:buChar char="§"/>
            </a:pPr>
            <a:r>
              <a:rPr lang="en-US" sz="1100" dirty="0">
                <a:solidFill>
                  <a:schemeClr val="tx1"/>
                </a:solidFill>
              </a:rPr>
              <a:t>I chose the moving average model for its ability to smooth out short-term fluctuations and highlight longer-term trends and cycles, as it makes it easier to observe the underlying patterns in the data.</a:t>
            </a:r>
          </a:p>
          <a:p>
            <a:pPr eaLnBrk="0" fontAlgn="base" hangingPunct="0">
              <a:lnSpc>
                <a:spcPct val="100000"/>
              </a:lnSpc>
              <a:spcBef>
                <a:spcPct val="0"/>
              </a:spcBef>
              <a:spcAft>
                <a:spcPct val="0"/>
              </a:spcAft>
              <a:buClrTx/>
              <a:buSzTx/>
              <a:buFont typeface="Wingdings" panose="05000000000000000000" pitchFamily="2" charset="2"/>
              <a:buChar char="§"/>
            </a:pPr>
            <a:endParaRPr lang="en-US" sz="1100" dirty="0">
              <a:solidFill>
                <a:schemeClr val="tx1"/>
              </a:solidFill>
            </a:endParaRPr>
          </a:p>
          <a:p>
            <a:pPr algn="just">
              <a:spcBef>
                <a:spcPts val="0"/>
              </a:spcBef>
              <a:spcAft>
                <a:spcPts val="0"/>
              </a:spcAft>
              <a:buClr>
                <a:schemeClr val="tx1"/>
              </a:buClr>
              <a:buFont typeface="Wingdings" panose="05000000000000000000" pitchFamily="2" charset="2"/>
              <a:buChar char="§"/>
            </a:pPr>
            <a:r>
              <a:rPr lang="en-US" sz="1100" b="1" dirty="0">
                <a:solidFill>
                  <a:schemeClr val="tx1"/>
                </a:solidFill>
              </a:rPr>
              <a:t>Error Metrics</a:t>
            </a:r>
            <a:r>
              <a:rPr lang="en-US" sz="1100" dirty="0">
                <a:solidFill>
                  <a:schemeClr val="tx1"/>
                </a:solidFill>
              </a:rPr>
              <a:t>:</a:t>
            </a:r>
          </a:p>
          <a:p>
            <a:pPr indent="0">
              <a:spcBef>
                <a:spcPts val="0"/>
              </a:spcBef>
              <a:spcAft>
                <a:spcPts val="0"/>
              </a:spcAft>
              <a:buNone/>
            </a:pPr>
            <a:r>
              <a:rPr lang="en-US" sz="1100" dirty="0">
                <a:solidFill>
                  <a:schemeClr val="tx1"/>
                </a:solidFill>
              </a:rPr>
              <a:t>I calculated error metrics such as </a:t>
            </a:r>
            <a:r>
              <a:rPr lang="en-US" sz="1100" b="1" dirty="0">
                <a:solidFill>
                  <a:schemeClr val="tx1"/>
                </a:solidFill>
              </a:rPr>
              <a:t>Mean Absolute Error </a:t>
            </a:r>
            <a:r>
              <a:rPr lang="en-US" sz="1100" dirty="0">
                <a:solidFill>
                  <a:schemeClr val="tx1"/>
                </a:solidFill>
              </a:rPr>
              <a:t>(MAE), </a:t>
            </a:r>
            <a:r>
              <a:rPr lang="en-US" sz="1100" b="1" dirty="0">
                <a:solidFill>
                  <a:schemeClr val="tx1"/>
                </a:solidFill>
              </a:rPr>
              <a:t>Root Mean Squared Error </a:t>
            </a:r>
            <a:r>
              <a:rPr lang="en-US" sz="1100" dirty="0">
                <a:solidFill>
                  <a:schemeClr val="tx1"/>
                </a:solidFill>
              </a:rPr>
              <a:t>(RMSE), and </a:t>
            </a:r>
            <a:r>
              <a:rPr lang="en-US" sz="1100" b="1" dirty="0">
                <a:solidFill>
                  <a:schemeClr val="tx1"/>
                </a:solidFill>
              </a:rPr>
              <a:t>Mean Absolute Percentage Error </a:t>
            </a:r>
            <a:r>
              <a:rPr lang="en-US" sz="1100" dirty="0">
                <a:solidFill>
                  <a:schemeClr val="tx1"/>
                </a:solidFill>
              </a:rPr>
              <a:t>(MAPE) to quantify the accuracy of the predictions. </a:t>
            </a:r>
          </a:p>
          <a:p>
            <a:pPr indent="0">
              <a:spcBef>
                <a:spcPts val="0"/>
              </a:spcBef>
              <a:spcAft>
                <a:spcPts val="0"/>
              </a:spcAft>
              <a:buNone/>
            </a:pPr>
            <a:endParaRPr lang="en-US" sz="1100" dirty="0">
              <a:solidFill>
                <a:schemeClr val="tx1"/>
              </a:solidFill>
            </a:endParaRPr>
          </a:p>
          <a:p>
            <a:pPr indent="0">
              <a:spcBef>
                <a:spcPts val="0"/>
              </a:spcBef>
              <a:spcAft>
                <a:spcPts val="0"/>
              </a:spcAft>
              <a:buNone/>
            </a:pPr>
            <a:r>
              <a:rPr lang="en-US" sz="1100" b="1" dirty="0">
                <a:solidFill>
                  <a:schemeClr val="tx1"/>
                </a:solidFill>
              </a:rPr>
              <a:t>Result</a:t>
            </a:r>
            <a:r>
              <a:rPr lang="en-US" sz="1100" dirty="0">
                <a:solidFill>
                  <a:schemeClr val="tx1"/>
                </a:solidFill>
              </a:rPr>
              <a:t>: Provides a numerical measure of how close the predictions are to the actual values.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altLang="en-US" sz="1100" dirty="0"/>
          </a:p>
        </p:txBody>
      </p:sp>
      <p:pic>
        <p:nvPicPr>
          <p:cNvPr id="7" name="Content Placeholder 6" descr="Moving Average.png">
            <a:extLst>
              <a:ext uri="{FF2B5EF4-FFF2-40B4-BE49-F238E27FC236}">
                <a16:creationId xmlns:a16="http://schemas.microsoft.com/office/drawing/2014/main" id="{7EF53D52-CA96-AC42-A343-7400AC66ACFB}"/>
              </a:ext>
            </a:extLst>
          </p:cNvPr>
          <p:cNvPicPr>
            <a:picLocks noGrp="1" noChangeAspect="1"/>
          </p:cNvPicPr>
          <p:nvPr>
            <p:ph sz="half" idx="2"/>
          </p:nvPr>
        </p:nvPicPr>
        <p:blipFill>
          <a:blip r:embed="rId2"/>
          <a:stretch>
            <a:fillRect/>
          </a:stretch>
        </p:blipFill>
        <p:spPr>
          <a:xfrm>
            <a:off x="92238" y="963386"/>
            <a:ext cx="6863733" cy="5167993"/>
          </a:xfrm>
          <a:prstGeom prst="rect">
            <a:avLst/>
          </a:prstGeom>
        </p:spPr>
      </p:pic>
    </p:spTree>
    <p:extLst>
      <p:ext uri="{BB962C8B-B14F-4D97-AF65-F5344CB8AC3E}">
        <p14:creationId xmlns:p14="http://schemas.microsoft.com/office/powerpoint/2010/main" val="4252525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7F91C6E-22A8-9DA6-7179-A2837911579F}"/>
              </a:ext>
            </a:extLst>
          </p:cNvPr>
          <p:cNvSpPr>
            <a:spLocks noChangeArrowheads="1"/>
          </p:cNvSpPr>
          <p:nvPr/>
        </p:nvSpPr>
        <p:spPr bwMode="auto">
          <a:xfrm>
            <a:off x="-71022" y="11763164"/>
            <a:ext cx="184731"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sz="15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C1316129-7ECB-BB67-DFAA-AAE2A99327D3}"/>
              </a:ext>
            </a:extLst>
          </p:cNvPr>
          <p:cNvSpPr txBox="1"/>
          <p:nvPr/>
        </p:nvSpPr>
        <p:spPr>
          <a:xfrm>
            <a:off x="21343" y="-51758"/>
            <a:ext cx="12263022" cy="6463308"/>
          </a:xfrm>
          <a:prstGeom prst="rect">
            <a:avLst/>
          </a:prstGeom>
          <a:noFill/>
        </p:spPr>
        <p:txBody>
          <a:bodyPr wrap="square">
            <a:spAutoFit/>
          </a:bodyPr>
          <a:lstStyle/>
          <a:p>
            <a:r>
              <a:rPr lang="en-US" b="1" u="sng" dirty="0"/>
              <a:t>Choice of Model-</a:t>
            </a:r>
          </a:p>
          <a:p>
            <a:pPr>
              <a:buFont typeface="Arial" panose="020B0604020202020204" pitchFamily="34" charset="0"/>
              <a:buChar char="•"/>
            </a:pPr>
            <a:r>
              <a:rPr lang="en-US" b="1" dirty="0"/>
              <a:t>Model</a:t>
            </a:r>
            <a:r>
              <a:rPr lang="en-US" dirty="0"/>
              <a:t>: Moving Average</a:t>
            </a:r>
          </a:p>
          <a:p>
            <a:pPr>
              <a:buFont typeface="Arial" panose="020B0604020202020204" pitchFamily="34" charset="0"/>
              <a:buChar char="•"/>
            </a:pPr>
            <a:r>
              <a:rPr lang="en-US" b="1" dirty="0"/>
              <a:t>Reason</a:t>
            </a:r>
            <a:r>
              <a:rPr lang="en-US" dirty="0"/>
              <a:t>: I chose the moving average model for its ability to smooth out short-term fluctuations and highlight longer-term trends and cycles, as it makes it easier to observe the underlying patterns in the data.</a:t>
            </a:r>
          </a:p>
          <a:p>
            <a:r>
              <a:rPr lang="en-US" b="1" u="sng" dirty="0"/>
              <a:t>Variables Considered-</a:t>
            </a:r>
          </a:p>
          <a:p>
            <a:pPr>
              <a:buFont typeface="+mj-lt"/>
              <a:buAutoNum type="arabicPeriod"/>
            </a:pPr>
            <a:r>
              <a:rPr lang="en-US" b="1" dirty="0"/>
              <a:t>Date</a:t>
            </a:r>
            <a:r>
              <a:rPr lang="en-US" dirty="0"/>
              <a:t>: The primary variable for the X-axis, representing the timeline of energy consumption.</a:t>
            </a:r>
          </a:p>
          <a:p>
            <a:pPr>
              <a:buFont typeface="+mj-lt"/>
              <a:buAutoNum type="arabicPeriod"/>
            </a:pPr>
            <a:r>
              <a:rPr lang="en-US" b="1" dirty="0"/>
              <a:t>Energy Consumption</a:t>
            </a:r>
            <a:r>
              <a:rPr lang="en-US" dirty="0"/>
              <a:t>: The Y-axis variable, representing the daily energy consumption values.</a:t>
            </a:r>
          </a:p>
          <a:p>
            <a:pPr>
              <a:buFont typeface="+mj-lt"/>
              <a:buAutoNum type="arabicPeriod"/>
            </a:pPr>
            <a:endParaRPr lang="en-US" dirty="0"/>
          </a:p>
          <a:p>
            <a:r>
              <a:rPr lang="en-US" b="1" u="sng" dirty="0"/>
              <a:t>Validation of Predictions-</a:t>
            </a:r>
          </a:p>
          <a:p>
            <a:pPr>
              <a:buFont typeface="+mj-lt"/>
              <a:buAutoNum type="arabicPeriod"/>
            </a:pPr>
            <a:r>
              <a:rPr lang="en-US" b="1" dirty="0"/>
              <a:t>Cross-Validation</a:t>
            </a:r>
            <a:r>
              <a:rPr lang="en-US" dirty="0"/>
              <a:t>:</a:t>
            </a:r>
          </a:p>
          <a:p>
            <a:pPr marL="742950" lvl="1" indent="-285750">
              <a:buFont typeface="+mj-lt"/>
              <a:buAutoNum type="arabicPeriod"/>
            </a:pPr>
            <a:r>
              <a:rPr lang="en-US" b="1" dirty="0"/>
              <a:t>Description</a:t>
            </a:r>
            <a:r>
              <a:rPr lang="en-US" dirty="0"/>
              <a:t>: I used cross-validation techniques to divide the data into training and testing sets. The model was trained on one set and its accuracy was validated on the other.</a:t>
            </a:r>
          </a:p>
          <a:p>
            <a:pPr marL="742950" lvl="1" indent="-285750">
              <a:buFont typeface="+mj-lt"/>
              <a:buAutoNum type="arabicPeriod"/>
            </a:pPr>
            <a:r>
              <a:rPr lang="en-US" b="1" dirty="0"/>
              <a:t>Result</a:t>
            </a:r>
            <a:r>
              <a:rPr lang="en-US" dirty="0"/>
              <a:t>: Ensures that the model can generalize well to unseen data and not just the specific dataset it was trained on.</a:t>
            </a:r>
          </a:p>
          <a:p>
            <a:pPr lvl="1"/>
            <a:endParaRPr lang="en-US" dirty="0"/>
          </a:p>
          <a:p>
            <a:pPr>
              <a:buFont typeface="+mj-lt"/>
              <a:buAutoNum type="arabicPeriod"/>
            </a:pPr>
            <a:r>
              <a:rPr lang="en-US" b="1" dirty="0"/>
              <a:t>Error Metrics</a:t>
            </a:r>
            <a:r>
              <a:rPr lang="en-US" dirty="0"/>
              <a:t>:</a:t>
            </a:r>
          </a:p>
          <a:p>
            <a:pPr marL="742950" lvl="1" indent="-285750">
              <a:buFont typeface="+mj-lt"/>
              <a:buAutoNum type="arabicPeriod"/>
            </a:pPr>
            <a:r>
              <a:rPr lang="en-US" b="1" dirty="0"/>
              <a:t>Description</a:t>
            </a:r>
            <a:r>
              <a:rPr lang="en-US" dirty="0"/>
              <a:t>: I calculated error metrics such as </a:t>
            </a:r>
            <a:r>
              <a:rPr lang="en-US" b="1" dirty="0"/>
              <a:t>Mean Absolute Error </a:t>
            </a:r>
            <a:r>
              <a:rPr lang="en-US" dirty="0"/>
              <a:t>(MAE), </a:t>
            </a:r>
            <a:r>
              <a:rPr lang="en-US" b="1" dirty="0"/>
              <a:t>Root Mean Squared Error </a:t>
            </a:r>
            <a:r>
              <a:rPr lang="en-US" dirty="0"/>
              <a:t>(RMSE), and </a:t>
            </a:r>
            <a:r>
              <a:rPr lang="en-US" b="1" dirty="0"/>
              <a:t>Mean Absolute Percentage Error </a:t>
            </a:r>
            <a:r>
              <a:rPr lang="en-US" dirty="0"/>
              <a:t>(MAPE) to quantify the accuracy of the predictions.</a:t>
            </a:r>
          </a:p>
          <a:p>
            <a:pPr marL="742950" lvl="1" indent="-285750">
              <a:buFont typeface="+mj-lt"/>
              <a:buAutoNum type="arabicPeriod"/>
            </a:pPr>
            <a:r>
              <a:rPr lang="en-US" b="1" dirty="0"/>
              <a:t>Result</a:t>
            </a:r>
            <a:r>
              <a:rPr lang="en-US" dirty="0"/>
              <a:t>: Provides a numerical measure of how close the predictions are to the actual values.</a:t>
            </a:r>
          </a:p>
          <a:p>
            <a:pPr marL="742950" lvl="1" indent="-285750">
              <a:buFont typeface="+mj-lt"/>
              <a:buAutoNum type="arabicPeriod"/>
            </a:pPr>
            <a:endParaRPr lang="en-US" dirty="0"/>
          </a:p>
          <a:p>
            <a:pPr>
              <a:buFont typeface="+mj-lt"/>
              <a:buAutoNum type="arabicPeriod"/>
            </a:pPr>
            <a:r>
              <a:rPr lang="en-US" b="1" dirty="0"/>
              <a:t>Out-of-Sample Testing</a:t>
            </a:r>
            <a:r>
              <a:rPr lang="en-US" dirty="0"/>
              <a:t>:</a:t>
            </a:r>
          </a:p>
          <a:p>
            <a:pPr marL="742950" lvl="1" indent="-285750">
              <a:buFont typeface="+mj-lt"/>
              <a:buAutoNum type="arabicPeriod"/>
            </a:pPr>
            <a:r>
              <a:rPr lang="en-US" b="1" dirty="0"/>
              <a:t>Description</a:t>
            </a:r>
            <a:r>
              <a:rPr lang="en-US" dirty="0"/>
              <a:t>: I validated the model on a separate dataset that were not used during the training phase to ensure it performs well on new, unseen data.</a:t>
            </a:r>
          </a:p>
          <a:p>
            <a:pPr marL="742950" lvl="1" indent="-285750">
              <a:buFont typeface="+mj-lt"/>
              <a:buAutoNum type="arabicPeriod"/>
            </a:pPr>
            <a:r>
              <a:rPr lang="en-US" b="1" dirty="0"/>
              <a:t>Result</a:t>
            </a:r>
            <a:r>
              <a:rPr lang="en-US" dirty="0"/>
              <a:t>: Confirms the robustness and reliability of the model's predictions in different scenarios.</a:t>
            </a:r>
          </a:p>
        </p:txBody>
      </p:sp>
    </p:spTree>
    <p:extLst>
      <p:ext uri="{BB962C8B-B14F-4D97-AF65-F5344CB8AC3E}">
        <p14:creationId xmlns:p14="http://schemas.microsoft.com/office/powerpoint/2010/main" val="21702409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92238" y="-53320"/>
            <a:ext cx="10058400" cy="640080"/>
          </a:xfrm>
        </p:spPr>
        <p:txBody>
          <a:bodyPr>
            <a:normAutofit/>
          </a:bodyPr>
          <a:lstStyle/>
          <a:p>
            <a:r>
              <a:rPr lang="en-US" sz="3200" dirty="0"/>
              <a:t>Exponential Smoothing</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92238" y="487690"/>
            <a:ext cx="9135835" cy="640080"/>
          </a:xfrm>
        </p:spPr>
        <p:txBody>
          <a:bodyPr>
            <a:normAutofit lnSpcReduction="10000"/>
          </a:bodyPr>
          <a:lstStyle/>
          <a:p>
            <a:r>
              <a:rPr kumimoji="0" lang="en-US" altLang="en-US" sz="2600" b="0" i="0" u="none" strike="noStrike" cap="none" normalizeH="0" baseline="0" dirty="0">
                <a:ln>
                  <a:noFill/>
                </a:ln>
                <a:solidFill>
                  <a:schemeClr val="tx1"/>
                </a:solidFill>
                <a:effectLst/>
              </a:rPr>
              <a:t>How energy consumption is predicted for the future.</a:t>
            </a:r>
            <a:br>
              <a:rPr kumimoji="0" lang="en-US" altLang="en-US" sz="2800" b="0" i="0" u="none" strike="noStrike" cap="none" normalizeH="0" baseline="0" dirty="0">
                <a:ln>
                  <a:noFill/>
                </a:ln>
                <a:solidFill>
                  <a:schemeClr val="tx1"/>
                </a:solidFill>
                <a:effectLst/>
              </a:rPr>
            </a:br>
            <a:endParaRPr lang="en-US" sz="1600" dirty="0"/>
          </a:p>
        </p:txBody>
      </p:sp>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6955971" y="807730"/>
            <a:ext cx="5143791" cy="6372871"/>
          </a:xfrm>
        </p:spPr>
        <p:txBody>
          <a:bodyPr>
            <a:noAutofit/>
          </a:bodyPr>
          <a:lstStyle/>
          <a:p>
            <a:pPr marL="0" indent="0" eaLnBrk="0" fontAlgn="base" hangingPunct="0">
              <a:lnSpc>
                <a:spcPct val="100000"/>
              </a:lnSpc>
              <a:spcBef>
                <a:spcPct val="0"/>
              </a:spcBef>
              <a:spcAft>
                <a:spcPct val="0"/>
              </a:spcAft>
              <a:buClrTx/>
              <a:buSzTx/>
              <a:buNone/>
            </a:pPr>
            <a:r>
              <a:rPr kumimoji="0" lang="en-US" altLang="en-US" sz="1200" b="1" i="1" u="sng" strike="noStrike" cap="none" normalizeH="0" baseline="0" dirty="0">
                <a:ln>
                  <a:noFill/>
                </a:ln>
                <a:solidFill>
                  <a:schemeClr val="tx1"/>
                </a:solidFill>
                <a:effectLst/>
              </a:rPr>
              <a:t> 1. </a:t>
            </a:r>
            <a:r>
              <a:rPr lang="en-US" altLang="en-US" sz="1200" b="1" i="1" u="sng" dirty="0">
                <a:solidFill>
                  <a:schemeClr val="tx1"/>
                </a:solidFill>
              </a:rPr>
              <a:t>Overview</a:t>
            </a:r>
            <a:r>
              <a:rPr kumimoji="0" lang="en-US" altLang="en-US" sz="1200" b="1" i="1" u="sng"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None/>
              <a:tabLst/>
            </a:pPr>
            <a:r>
              <a:rPr lang="en-US" sz="1100" dirty="0"/>
              <a:t>The exponential smoothing forecast chart indicates a significant increase in future energy consumption, with widening confidence intervals reflecting growing uncertainty over time. </a:t>
            </a:r>
          </a:p>
          <a:p>
            <a:pPr marL="0" marR="0" lvl="0" indent="0" algn="l" defTabSz="914400" rtl="0" eaLnBrk="0" fontAlgn="base" latinLnBrk="0" hangingPunct="0">
              <a:lnSpc>
                <a:spcPct val="100000"/>
              </a:lnSpc>
              <a:spcBef>
                <a:spcPct val="0"/>
              </a:spcBef>
              <a:spcAft>
                <a:spcPct val="0"/>
              </a:spcAft>
              <a:buClrTx/>
              <a:buSzTx/>
              <a:buNone/>
              <a:tabLst/>
            </a:pPr>
            <a:br>
              <a:rPr lang="en-US" altLang="en-US" sz="1200" b="1" i="1" u="sng" dirty="0">
                <a:solidFill>
                  <a:schemeClr val="tx1"/>
                </a:solidFill>
              </a:rPr>
            </a:br>
            <a:r>
              <a:rPr lang="en-US" altLang="en-US" sz="1200" b="1" i="1" u="sng" dirty="0">
                <a:solidFill>
                  <a:schemeClr val="tx1"/>
                </a:solidFill>
              </a:rPr>
              <a:t>2. Key Observations</a:t>
            </a:r>
            <a:r>
              <a:rPr kumimoji="0" lang="en-US" altLang="en-US" sz="1200" b="1" i="1" u="sng" strike="noStrike" cap="none" normalizeH="0" baseline="0" dirty="0">
                <a:ln>
                  <a:noFill/>
                </a:ln>
                <a:solidFill>
                  <a:schemeClr val="tx1"/>
                </a:solidFill>
                <a:effectLst/>
              </a:rPr>
              <a:t>:</a:t>
            </a:r>
            <a:br>
              <a:rPr kumimoji="0" lang="en-US" altLang="en-US" sz="1200" b="1" i="1" u="sng" strike="noStrike" cap="none" normalizeH="0" baseline="0" dirty="0">
                <a:ln>
                  <a:noFill/>
                </a:ln>
                <a:solidFill>
                  <a:schemeClr val="tx1"/>
                </a:solidFill>
                <a:effectLst/>
              </a:rPr>
            </a:br>
            <a:endParaRPr kumimoji="0" lang="en-US" altLang="en-US" sz="1200" b="1" i="1" u="sng"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000" dirty="0">
                <a:solidFill>
                  <a:schemeClr val="tx1"/>
                </a:solidFill>
              </a:rPr>
              <a:t>From June 2020 to February 2024, the energy consumption shows minor fluctuations but remains relatively stable.</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0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000" dirty="0">
                <a:solidFill>
                  <a:schemeClr val="tx1"/>
                </a:solidFill>
              </a:rPr>
              <a:t>This stability indicates that past energy usage has been predictable, which is beneficial for planning and resource allocation.</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0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000" dirty="0">
                <a:solidFill>
                  <a:schemeClr val="tx1"/>
                </a:solidFill>
              </a:rPr>
              <a:t> Post-February 2024, the forecast indicates a significant upward trend in energy consumption.</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000" dirty="0">
                <a:solidFill>
                  <a:schemeClr val="tx1"/>
                </a:solidFill>
              </a:rPr>
              <a:t>This suggests that future energy demands are expected to rise substantially, likely due to factors such as population growth, increased industrial activity, or higher energy consumption per capita.</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0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000" dirty="0">
                <a:solidFill>
                  <a:schemeClr val="tx1"/>
                </a:solidFill>
              </a:rPr>
              <a:t>The forecast includes upper (yellow) and lower (gray) confidence bounds, which widen over time.</a:t>
            </a:r>
          </a:p>
          <a:p>
            <a:pPr marL="0" marR="0" lvl="0" indent="0" algn="l" defTabSz="914400" rtl="0" eaLnBrk="0" fontAlgn="base" latinLnBrk="0" hangingPunct="0">
              <a:lnSpc>
                <a:spcPct val="100000"/>
              </a:lnSpc>
              <a:spcBef>
                <a:spcPct val="0"/>
              </a:spcBef>
              <a:spcAft>
                <a:spcPct val="0"/>
              </a:spcAft>
              <a:buClrTx/>
              <a:buSzTx/>
              <a:buNone/>
              <a:tabLst/>
            </a:pPr>
            <a:endParaRPr lang="en-US" sz="10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000" dirty="0">
                <a:solidFill>
                  <a:schemeClr val="tx1"/>
                </a:solidFill>
              </a:rPr>
              <a:t>The upper confidence bound suggests a potential for significantly higher consumption, while the lower bound indicates a possibility of lower expected usage.</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000" dirty="0">
              <a:solidFill>
                <a:schemeClr val="tx1"/>
              </a:solidFill>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000" dirty="0">
                <a:solidFill>
                  <a:schemeClr val="tx1"/>
                </a:solidFill>
              </a:rPr>
              <a:t> Preparing for both scenarios is crucial. For higher consumption, expanding capacity and infrastructure might be necessary. For lower consumption, strategies to manage surplus energy and prevent wastage should be considered.</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000" dirty="0">
              <a:solidFill>
                <a:schemeClr val="tx1"/>
              </a:solidFill>
            </a:endParaRPr>
          </a:p>
          <a:p>
            <a:pPr eaLnBrk="0" fontAlgn="base" hangingPunct="0">
              <a:lnSpc>
                <a:spcPct val="100000"/>
              </a:lnSpc>
              <a:spcBef>
                <a:spcPct val="0"/>
              </a:spcBef>
              <a:spcAft>
                <a:spcPct val="0"/>
              </a:spcAft>
              <a:buClrTx/>
              <a:buSzTx/>
              <a:buFont typeface="Wingdings" panose="05000000000000000000" pitchFamily="2" charset="2"/>
              <a:buChar char="§"/>
            </a:pPr>
            <a:r>
              <a:rPr lang="en-US" sz="1000" dirty="0"/>
              <a:t>I opted for exponential smoothing due to its proficiency in capturing both trends and seasonal patterns in time series data. This model is particularly adept at forecasting future values based on historical data, making it ideal for predicting energy consumption.</a:t>
            </a:r>
          </a:p>
          <a:p>
            <a:pPr eaLnBrk="0" fontAlgn="base" hangingPunct="0">
              <a:lnSpc>
                <a:spcPct val="100000"/>
              </a:lnSpc>
              <a:spcBef>
                <a:spcPct val="0"/>
              </a:spcBef>
              <a:spcAft>
                <a:spcPct val="0"/>
              </a:spcAft>
              <a:buClrTx/>
              <a:buSzTx/>
              <a:buFont typeface="Wingdings" panose="05000000000000000000" pitchFamily="2" charset="2"/>
              <a:buChar char="§"/>
            </a:pPr>
            <a:endParaRPr lang="en-US" sz="1000" dirty="0"/>
          </a:p>
          <a:p>
            <a:pPr algn="just">
              <a:spcBef>
                <a:spcPts val="0"/>
              </a:spcBef>
              <a:spcAft>
                <a:spcPts val="0"/>
              </a:spcAft>
              <a:buClrTx/>
              <a:buFont typeface="Wingdings" panose="05000000000000000000" pitchFamily="2" charset="2"/>
              <a:buChar char="§"/>
            </a:pPr>
            <a:r>
              <a:rPr lang="en-US" sz="1000" b="1" dirty="0"/>
              <a:t>Cross-Validation</a:t>
            </a:r>
            <a:endParaRPr lang="en-US" sz="1000" dirty="0"/>
          </a:p>
          <a:p>
            <a:pPr indent="0">
              <a:spcBef>
                <a:spcPts val="0"/>
              </a:spcBef>
              <a:spcAft>
                <a:spcPts val="0"/>
              </a:spcAft>
              <a:buNone/>
            </a:pPr>
            <a:r>
              <a:rPr lang="en-US" sz="1000" b="1" dirty="0"/>
              <a:t>Method</a:t>
            </a:r>
            <a:r>
              <a:rPr lang="en-US" sz="1000" dirty="0"/>
              <a:t>: The dataset was split into training and testing sets using cross-validation techniques. The model was then trained on the training set and validated against the testing set.</a:t>
            </a:r>
          </a:p>
          <a:p>
            <a:pPr indent="0">
              <a:spcBef>
                <a:spcPts val="0"/>
              </a:spcBef>
              <a:spcAft>
                <a:spcPts val="0"/>
              </a:spcAft>
              <a:buNone/>
            </a:pPr>
            <a:r>
              <a:rPr lang="en-US" sz="1000" dirty="0"/>
              <a:t>This ensures the model's ability to generalize to new, unseen data, rather than being overfitted to the training dataset.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100" dirty="0">
              <a:solidFill>
                <a:schemeClr val="tx1"/>
              </a:solidFill>
            </a:endParaRPr>
          </a:p>
        </p:txBody>
      </p:sp>
      <p:pic>
        <p:nvPicPr>
          <p:cNvPr id="8" name="Content Placeholder 7" descr="Exponential Smoothing.png">
            <a:extLst>
              <a:ext uri="{FF2B5EF4-FFF2-40B4-BE49-F238E27FC236}">
                <a16:creationId xmlns:a16="http://schemas.microsoft.com/office/drawing/2014/main" id="{CD78837A-ACCE-E4F7-E08F-2BD9392FFA70}"/>
              </a:ext>
            </a:extLst>
          </p:cNvPr>
          <p:cNvPicPr>
            <a:picLocks noGrp="1" noChangeAspect="1"/>
          </p:cNvPicPr>
          <p:nvPr>
            <p:ph sz="half" idx="2"/>
          </p:nvPr>
        </p:nvPicPr>
        <p:blipFill>
          <a:blip r:embed="rId2"/>
          <a:stretch>
            <a:fillRect/>
          </a:stretch>
        </p:blipFill>
        <p:spPr>
          <a:xfrm>
            <a:off x="92237" y="929221"/>
            <a:ext cx="6798420" cy="5316457"/>
          </a:xfrm>
          <a:prstGeom prst="rect">
            <a:avLst/>
          </a:prstGeom>
        </p:spPr>
      </p:pic>
    </p:spTree>
    <p:extLst>
      <p:ext uri="{BB962C8B-B14F-4D97-AF65-F5344CB8AC3E}">
        <p14:creationId xmlns:p14="http://schemas.microsoft.com/office/powerpoint/2010/main" val="2592515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6BD65C22-EC19-FBC2-AE1D-A2BF895FB4DB}"/>
              </a:ext>
            </a:extLst>
          </p:cNvPr>
          <p:cNvSpPr txBox="1"/>
          <p:nvPr/>
        </p:nvSpPr>
        <p:spPr>
          <a:xfrm>
            <a:off x="0" y="-79653"/>
            <a:ext cx="12278264" cy="6463308"/>
          </a:xfrm>
          <a:prstGeom prst="rect">
            <a:avLst/>
          </a:prstGeom>
          <a:noFill/>
        </p:spPr>
        <p:txBody>
          <a:bodyPr wrap="square">
            <a:spAutoFit/>
          </a:bodyPr>
          <a:lstStyle/>
          <a:p>
            <a:r>
              <a:rPr lang="en-US" b="1" u="sng" dirty="0"/>
              <a:t>Choice of Model-</a:t>
            </a:r>
          </a:p>
          <a:p>
            <a:pPr>
              <a:buFont typeface="Arial" panose="020B0604020202020204" pitchFamily="34" charset="0"/>
              <a:buChar char="•"/>
            </a:pPr>
            <a:r>
              <a:rPr lang="en-US" b="1" dirty="0"/>
              <a:t>Model</a:t>
            </a:r>
            <a:r>
              <a:rPr lang="en-US" dirty="0"/>
              <a:t>: Exponential Smoothing</a:t>
            </a:r>
          </a:p>
          <a:p>
            <a:pPr>
              <a:buFont typeface="Arial" panose="020B0604020202020204" pitchFamily="34" charset="0"/>
              <a:buChar char="•"/>
            </a:pPr>
            <a:r>
              <a:rPr lang="en-US" b="1" dirty="0"/>
              <a:t>Rationale</a:t>
            </a:r>
            <a:r>
              <a:rPr lang="en-US" dirty="0"/>
              <a:t>: I opted for exponential smoothing due to its proficiency in capturing both trends and seasonal patterns in time series data. This model is particularly adept at forecasting future values based on historical data, making it ideal for predicting energy consumption.</a:t>
            </a:r>
          </a:p>
          <a:p>
            <a:r>
              <a:rPr lang="en-US" b="1" u="sng" dirty="0"/>
              <a:t>Variables Used-</a:t>
            </a:r>
          </a:p>
          <a:p>
            <a:pPr>
              <a:buFont typeface="Arial" panose="020B0604020202020204" pitchFamily="34" charset="0"/>
              <a:buChar char="•"/>
            </a:pPr>
            <a:r>
              <a:rPr lang="en-US" b="1" dirty="0"/>
              <a:t>Date</a:t>
            </a:r>
            <a:r>
              <a:rPr lang="en-US" dirty="0"/>
              <a:t>: Represented on the X-axis, this variable tracks the timeline of energy consumption.</a:t>
            </a:r>
          </a:p>
          <a:p>
            <a:pPr>
              <a:buFont typeface="Arial" panose="020B0604020202020204" pitchFamily="34" charset="0"/>
              <a:buChar char="•"/>
            </a:pPr>
            <a:r>
              <a:rPr lang="en-US" b="1" dirty="0"/>
              <a:t>Energy Consumption</a:t>
            </a:r>
            <a:r>
              <a:rPr lang="en-US" dirty="0"/>
              <a:t>: Plotted on the Y-axis, this variable denotes the daily energy consumption values.</a:t>
            </a:r>
          </a:p>
          <a:p>
            <a:r>
              <a:rPr lang="en-US" b="1" u="sng" dirty="0"/>
              <a:t>Prediction Validation-</a:t>
            </a:r>
          </a:p>
          <a:p>
            <a:pPr>
              <a:buFont typeface="+mj-lt"/>
              <a:buAutoNum type="arabicPeriod"/>
            </a:pPr>
            <a:r>
              <a:rPr lang="en-US" b="1" dirty="0"/>
              <a:t>Cross-Validation</a:t>
            </a:r>
            <a:endParaRPr lang="en-US" dirty="0"/>
          </a:p>
          <a:p>
            <a:pPr marL="742950" lvl="1" indent="-285750">
              <a:buFont typeface="+mj-lt"/>
              <a:buAutoNum type="arabicPeriod"/>
            </a:pPr>
            <a:r>
              <a:rPr lang="en-US" b="1" dirty="0"/>
              <a:t>Method</a:t>
            </a:r>
            <a:r>
              <a:rPr lang="en-US" dirty="0"/>
              <a:t>: The dataset was split into training and testing sets using cross-validation techniques. The model was then trained on the training set and validated against the testing set.</a:t>
            </a:r>
          </a:p>
          <a:p>
            <a:pPr marL="742950" lvl="1" indent="-285750">
              <a:buFont typeface="+mj-lt"/>
              <a:buAutoNum type="arabicPeriod"/>
            </a:pPr>
            <a:r>
              <a:rPr lang="en-US" b="1" dirty="0"/>
              <a:t>Advantage</a:t>
            </a:r>
            <a:r>
              <a:rPr lang="en-US" dirty="0"/>
              <a:t>: This ensures the model's ability to generalize to new, unseen data, rather than being overfitted to the training dataset.</a:t>
            </a:r>
          </a:p>
          <a:p>
            <a:pPr>
              <a:buFont typeface="+mj-lt"/>
              <a:buAutoNum type="arabicPeriod"/>
            </a:pPr>
            <a:r>
              <a:rPr lang="en-US" b="1" dirty="0"/>
              <a:t>Error Metrics</a:t>
            </a:r>
            <a:endParaRPr lang="en-US" dirty="0"/>
          </a:p>
          <a:p>
            <a:pPr marL="742950" lvl="1" indent="-285750">
              <a:buFont typeface="+mj-lt"/>
              <a:buAutoNum type="arabicPeriod"/>
            </a:pPr>
            <a:r>
              <a:rPr lang="en-US" b="1" dirty="0"/>
              <a:t>Method</a:t>
            </a:r>
            <a:r>
              <a:rPr lang="en-US" dirty="0"/>
              <a:t>: I computed various error metrics, including </a:t>
            </a:r>
            <a:r>
              <a:rPr lang="en-US" b="1" dirty="0"/>
              <a:t>Mean Absolute Error </a:t>
            </a:r>
            <a:r>
              <a:rPr lang="en-US" dirty="0"/>
              <a:t>(MAE), </a:t>
            </a:r>
            <a:r>
              <a:rPr lang="en-US" b="1" dirty="0"/>
              <a:t>Root Mean Squared Error </a:t>
            </a:r>
            <a:r>
              <a:rPr lang="en-US" dirty="0"/>
              <a:t>(RMSE), and </a:t>
            </a:r>
            <a:r>
              <a:rPr lang="en-US" b="1" dirty="0"/>
              <a:t>Mean Absolute Percentage Error </a:t>
            </a:r>
            <a:r>
              <a:rPr lang="en-US" dirty="0"/>
              <a:t>(MAPE), to assess the accuracy of the model's predictions.</a:t>
            </a:r>
          </a:p>
          <a:p>
            <a:pPr marL="742950" lvl="1" indent="-285750">
              <a:buFont typeface="+mj-lt"/>
              <a:buAutoNum type="arabicPeriod"/>
            </a:pPr>
            <a:r>
              <a:rPr lang="en-US" b="1" dirty="0"/>
              <a:t>Advantage</a:t>
            </a:r>
            <a:r>
              <a:rPr lang="en-US" dirty="0"/>
              <a:t>: These metrics provide a clear numerical assessment of the prediction accuracy, indicating how close the model's forecasts are to actual values.</a:t>
            </a:r>
          </a:p>
          <a:p>
            <a:pPr>
              <a:buFont typeface="+mj-lt"/>
              <a:buAutoNum type="arabicPeriod"/>
            </a:pPr>
            <a:r>
              <a:rPr lang="en-US" b="1" dirty="0"/>
              <a:t>Out-of-Sample Testing</a:t>
            </a:r>
            <a:endParaRPr lang="en-US" dirty="0"/>
          </a:p>
          <a:p>
            <a:pPr marL="742950" lvl="1" indent="-285750">
              <a:buFont typeface="+mj-lt"/>
              <a:buAutoNum type="arabicPeriod"/>
            </a:pPr>
            <a:r>
              <a:rPr lang="en-US" b="1" dirty="0"/>
              <a:t>Method</a:t>
            </a:r>
            <a:r>
              <a:rPr lang="en-US" dirty="0"/>
              <a:t>: The model's performance was tested using a separate dataset that was not part of the training process to evaluate its predictive power on new data.</a:t>
            </a:r>
          </a:p>
          <a:p>
            <a:pPr marL="742950" lvl="1" indent="-285750">
              <a:buFont typeface="+mj-lt"/>
              <a:buAutoNum type="arabicPeriod"/>
            </a:pPr>
            <a:r>
              <a:rPr lang="en-US" b="1" dirty="0"/>
              <a:t>Advantage</a:t>
            </a:r>
            <a:r>
              <a:rPr lang="en-US" dirty="0"/>
              <a:t>: This testing confirms the model's robustness and reliability across different datasets.</a:t>
            </a:r>
          </a:p>
        </p:txBody>
      </p:sp>
    </p:spTree>
    <p:extLst>
      <p:ext uri="{BB962C8B-B14F-4D97-AF65-F5344CB8AC3E}">
        <p14:creationId xmlns:p14="http://schemas.microsoft.com/office/powerpoint/2010/main" val="1311317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68231-09EC-0077-D9B4-90AC29815991}"/>
              </a:ext>
            </a:extLst>
          </p:cNvPr>
          <p:cNvSpPr>
            <a:spLocks noGrp="1"/>
          </p:cNvSpPr>
          <p:nvPr>
            <p:ph type="title"/>
          </p:nvPr>
        </p:nvSpPr>
        <p:spPr>
          <a:xfrm>
            <a:off x="1464931" y="-983003"/>
            <a:ext cx="10058400" cy="1609344"/>
          </a:xfrm>
        </p:spPr>
        <p:txBody>
          <a:bodyPr/>
          <a:lstStyle/>
          <a:p>
            <a:r>
              <a:rPr lang="en-US" dirty="0"/>
              <a:t>Strategies to save energy &amp; money</a:t>
            </a:r>
          </a:p>
        </p:txBody>
      </p:sp>
      <p:sp>
        <p:nvSpPr>
          <p:cNvPr id="3" name="Content Placeholder 2">
            <a:extLst>
              <a:ext uri="{FF2B5EF4-FFF2-40B4-BE49-F238E27FC236}">
                <a16:creationId xmlns:a16="http://schemas.microsoft.com/office/drawing/2014/main" id="{2A9709AE-A691-7C1F-1658-D677D3AB3208}"/>
              </a:ext>
            </a:extLst>
          </p:cNvPr>
          <p:cNvSpPr>
            <a:spLocks noGrp="1"/>
          </p:cNvSpPr>
          <p:nvPr>
            <p:ph idx="1"/>
          </p:nvPr>
        </p:nvSpPr>
        <p:spPr>
          <a:xfrm>
            <a:off x="39278" y="512118"/>
            <a:ext cx="12113443" cy="5995070"/>
          </a:xfrm>
        </p:spPr>
        <p:txBody>
          <a:bodyPr>
            <a:normAutofit/>
          </a:bodyPr>
          <a:lstStyle/>
          <a:p>
            <a:pPr marL="0" indent="0">
              <a:buNone/>
            </a:pPr>
            <a:r>
              <a:rPr lang="en-US" sz="1300" dirty="0">
                <a:solidFill>
                  <a:schemeClr val="tx1"/>
                </a:solidFill>
              </a:rPr>
              <a:t>Based on the analysis of the energy consumption data, the following strategies can be implemented by the company to save energy and reduce costs:</a:t>
            </a:r>
          </a:p>
          <a:p>
            <a:pPr indent="0">
              <a:spcBef>
                <a:spcPts val="0"/>
              </a:spcBef>
              <a:spcAft>
                <a:spcPts val="0"/>
              </a:spcAft>
              <a:buClr>
                <a:schemeClr val="tx1"/>
              </a:buClr>
              <a:buNone/>
            </a:pPr>
            <a:r>
              <a:rPr lang="en-US" sz="1300" b="1" u="sng" dirty="0"/>
              <a:t>1.Winter Months (Based on Moving Average Graph):</a:t>
            </a:r>
          </a:p>
          <a:p>
            <a:pPr marL="262890" indent="-171450">
              <a:spcBef>
                <a:spcPts val="0"/>
              </a:spcBef>
              <a:spcAft>
                <a:spcPts val="0"/>
              </a:spcAft>
              <a:buClr>
                <a:schemeClr val="tx1"/>
              </a:buClr>
              <a:buFont typeface="Wingdings" panose="05000000000000000000" pitchFamily="2" charset="2"/>
              <a:buChar char="§"/>
            </a:pPr>
            <a:r>
              <a:rPr lang="en-US" sz="1300" b="1" dirty="0"/>
              <a:t>Heating Efficiency:</a:t>
            </a:r>
            <a:r>
              <a:rPr lang="en-US" sz="1300" dirty="0"/>
              <a:t> Promote the installation of high-efficiency heating systems and proper insulation to reduce energy consumption during peak winter months.</a:t>
            </a:r>
          </a:p>
          <a:p>
            <a:pPr marL="262890" indent="-171450">
              <a:spcBef>
                <a:spcPts val="0"/>
              </a:spcBef>
              <a:spcAft>
                <a:spcPts val="0"/>
              </a:spcAft>
              <a:buClr>
                <a:schemeClr val="tx1"/>
              </a:buClr>
              <a:buFont typeface="Wingdings" panose="05000000000000000000" pitchFamily="2" charset="2"/>
              <a:buChar char="§"/>
            </a:pPr>
            <a:r>
              <a:rPr lang="en-US" sz="1300" dirty="0"/>
              <a:t>Implement demand response programs that incentivize users to lower their energy use during peak heating times, helping to flatten the demand curve and reduce costs.</a:t>
            </a:r>
          </a:p>
          <a:p>
            <a:pPr indent="0">
              <a:spcBef>
                <a:spcPts val="0"/>
              </a:spcBef>
              <a:spcAft>
                <a:spcPts val="0"/>
              </a:spcAft>
              <a:buClr>
                <a:schemeClr val="tx1"/>
              </a:buClr>
              <a:buNone/>
            </a:pPr>
            <a:endParaRPr lang="en-US" sz="1300" b="1" dirty="0"/>
          </a:p>
          <a:p>
            <a:pPr indent="0">
              <a:spcBef>
                <a:spcPts val="0"/>
              </a:spcBef>
              <a:spcAft>
                <a:spcPts val="0"/>
              </a:spcAft>
              <a:buClr>
                <a:schemeClr val="tx1"/>
              </a:buClr>
              <a:buNone/>
            </a:pPr>
            <a:r>
              <a:rPr lang="en-US" sz="1300" b="1" u="sng" dirty="0"/>
              <a:t>2.Summer Months (Based on Moving Average and Exponential Smoothing Graphs):</a:t>
            </a:r>
            <a:endParaRPr lang="en-US" sz="1300" u="sng" dirty="0"/>
          </a:p>
          <a:p>
            <a:pPr marL="262890" indent="-171450">
              <a:spcBef>
                <a:spcPts val="0"/>
              </a:spcBef>
              <a:spcAft>
                <a:spcPts val="0"/>
              </a:spcAft>
              <a:buClr>
                <a:schemeClr val="tx1"/>
              </a:buClr>
              <a:buFont typeface="Wingdings" panose="05000000000000000000" pitchFamily="2" charset="2"/>
              <a:buChar char="§"/>
            </a:pPr>
            <a:r>
              <a:rPr lang="en-US" sz="1300" b="1" dirty="0"/>
              <a:t>Cooling Optimization:</a:t>
            </a:r>
            <a:r>
              <a:rPr lang="en-US" sz="1300" dirty="0"/>
              <a:t> Encourage the use of energy-efficient air conditioners and smart thermostats to optimize cooling usage and reduce energy consumption during peak summer months.</a:t>
            </a:r>
          </a:p>
          <a:p>
            <a:pPr marL="262890" indent="-171450">
              <a:spcBef>
                <a:spcPts val="0"/>
              </a:spcBef>
              <a:spcAft>
                <a:spcPts val="0"/>
              </a:spcAft>
              <a:buClr>
                <a:schemeClr val="tx1"/>
              </a:buClr>
              <a:buFont typeface="Wingdings" panose="05000000000000000000" pitchFamily="2" charset="2"/>
              <a:buChar char="§"/>
            </a:pPr>
            <a:r>
              <a:rPr lang="en-US" sz="1300" dirty="0"/>
              <a:t>Utilize battery storage systems to store excess solar energy during the day and use it during peak evening hours, reducing reliance on the grid.</a:t>
            </a:r>
          </a:p>
          <a:p>
            <a:pPr indent="0">
              <a:spcBef>
                <a:spcPts val="0"/>
              </a:spcBef>
              <a:spcAft>
                <a:spcPts val="0"/>
              </a:spcAft>
              <a:buNone/>
            </a:pPr>
            <a:endParaRPr lang="en-US" sz="1300" dirty="0"/>
          </a:p>
          <a:p>
            <a:pPr indent="0">
              <a:spcBef>
                <a:spcPts val="0"/>
              </a:spcBef>
              <a:spcAft>
                <a:spcPts val="0"/>
              </a:spcAft>
              <a:buNone/>
            </a:pPr>
            <a:r>
              <a:rPr lang="en-US" sz="1300" b="1" u="sng" dirty="0"/>
              <a:t>3.Transitional Seasons (Spring and Autumn - Based on Moving Average Graph):</a:t>
            </a:r>
            <a:endParaRPr lang="en-US" sz="1300" u="sng" dirty="0"/>
          </a:p>
          <a:p>
            <a:pPr marL="262890" indent="-171450">
              <a:spcBef>
                <a:spcPts val="0"/>
              </a:spcBef>
              <a:spcAft>
                <a:spcPts val="0"/>
              </a:spcAft>
              <a:buClr>
                <a:schemeClr val="tx1"/>
              </a:buClr>
              <a:buFont typeface="Wingdings" panose="05000000000000000000" pitchFamily="2" charset="2"/>
              <a:buChar char="§"/>
            </a:pPr>
            <a:r>
              <a:rPr lang="en-US" sz="1300" b="1" dirty="0"/>
              <a:t>Maintenance and Upgrades:</a:t>
            </a:r>
            <a:r>
              <a:rPr lang="en-US" sz="1300" dirty="0"/>
              <a:t> Schedule maintenance and infrastructure upgrades during spring and autumn when energy consumption is more stable, minimizing disruptions and optimizing performance.</a:t>
            </a:r>
          </a:p>
          <a:p>
            <a:pPr marL="262890" indent="-171450">
              <a:spcBef>
                <a:spcPts val="0"/>
              </a:spcBef>
              <a:spcAft>
                <a:spcPts val="0"/>
              </a:spcAft>
              <a:buClr>
                <a:schemeClr val="tx1"/>
              </a:buClr>
              <a:buFont typeface="Wingdings" panose="05000000000000000000" pitchFamily="2" charset="2"/>
              <a:buChar char="§"/>
            </a:pPr>
            <a:r>
              <a:rPr lang="en-US" sz="1300" b="1" dirty="0"/>
              <a:t>Energy Audits:</a:t>
            </a:r>
            <a:r>
              <a:rPr lang="en-US" sz="1300" dirty="0"/>
              <a:t> Conduct energy audits during these periods to identify inefficiencies and implement improvements before the high-demand winter and summer seasons.</a:t>
            </a:r>
          </a:p>
          <a:p>
            <a:pPr marL="262890" indent="-171450">
              <a:spcBef>
                <a:spcPts val="0"/>
              </a:spcBef>
              <a:spcAft>
                <a:spcPts val="0"/>
              </a:spcAft>
              <a:buClr>
                <a:schemeClr val="tx1"/>
              </a:buClr>
              <a:buFont typeface="Wingdings" panose="05000000000000000000" pitchFamily="2" charset="2"/>
              <a:buChar char="§"/>
            </a:pPr>
            <a:endParaRPr lang="en-US" sz="1300" dirty="0"/>
          </a:p>
          <a:p>
            <a:pPr indent="0">
              <a:spcBef>
                <a:spcPts val="0"/>
              </a:spcBef>
              <a:spcAft>
                <a:spcPts val="0"/>
              </a:spcAft>
              <a:buClr>
                <a:schemeClr val="tx1"/>
              </a:buClr>
              <a:buNone/>
            </a:pPr>
            <a:r>
              <a:rPr lang="en-US" sz="1300" b="1" u="sng" dirty="0"/>
              <a:t>4.Peak Times (Based on Exponential Smoothing Forecast and Moving Average Graphs)</a:t>
            </a:r>
          </a:p>
          <a:p>
            <a:pPr indent="0">
              <a:spcBef>
                <a:spcPts val="0"/>
              </a:spcBef>
              <a:spcAft>
                <a:spcPts val="0"/>
              </a:spcAft>
              <a:buClr>
                <a:schemeClr val="tx1"/>
              </a:buClr>
              <a:buNone/>
            </a:pPr>
            <a:r>
              <a:rPr lang="en-US" sz="1300" b="1" dirty="0"/>
              <a:t>Morning and Evening Peaks:</a:t>
            </a:r>
          </a:p>
          <a:p>
            <a:pPr marL="262890" indent="-171450">
              <a:spcBef>
                <a:spcPts val="0"/>
              </a:spcBef>
              <a:spcAft>
                <a:spcPts val="0"/>
              </a:spcAft>
              <a:buClr>
                <a:schemeClr val="tx1"/>
              </a:buClr>
              <a:buFont typeface="Wingdings" panose="05000000000000000000" pitchFamily="2" charset="2"/>
              <a:buChar char="§"/>
            </a:pPr>
            <a:r>
              <a:rPr lang="en-US" sz="1300" b="1" dirty="0"/>
              <a:t>Time-of-Use Pricing</a:t>
            </a:r>
            <a:r>
              <a:rPr lang="en-US" sz="1300" dirty="0"/>
              <a:t>: Introduce time-of-use pricing to encourage consumers to shift their energy usage to off-peak hours, reducing the strain on the grid during morning and evening peaks.</a:t>
            </a:r>
          </a:p>
          <a:p>
            <a:pPr marL="262890" indent="-171450">
              <a:spcBef>
                <a:spcPts val="0"/>
              </a:spcBef>
              <a:spcAft>
                <a:spcPts val="0"/>
              </a:spcAft>
              <a:buClr>
                <a:schemeClr val="tx1"/>
              </a:buClr>
              <a:buFont typeface="Wingdings" panose="05000000000000000000" pitchFamily="2" charset="2"/>
              <a:buChar char="§"/>
            </a:pPr>
            <a:r>
              <a:rPr lang="en-US" sz="1300" dirty="0"/>
              <a:t> Implement automated demand response systems to temporarily reduce energy consumption during peak periods without compromising user comfort.</a:t>
            </a:r>
          </a:p>
          <a:p>
            <a:pPr indent="0">
              <a:spcBef>
                <a:spcPts val="0"/>
              </a:spcBef>
              <a:spcAft>
                <a:spcPts val="0"/>
              </a:spcAft>
              <a:buClr>
                <a:schemeClr val="tx1"/>
              </a:buClr>
              <a:buNone/>
            </a:pPr>
            <a:endParaRPr lang="en-US" sz="1300" b="1" dirty="0"/>
          </a:p>
          <a:p>
            <a:pPr indent="0">
              <a:spcBef>
                <a:spcPts val="0"/>
              </a:spcBef>
              <a:spcAft>
                <a:spcPts val="0"/>
              </a:spcAft>
              <a:buClr>
                <a:schemeClr val="tx1"/>
              </a:buClr>
              <a:buNone/>
            </a:pPr>
            <a:r>
              <a:rPr lang="en-US" sz="1300" b="1" u="sng" dirty="0"/>
              <a:t>5.Daily Fluctuations and Anomalies (Based on Moving Average Graph):</a:t>
            </a:r>
            <a:endParaRPr lang="en-US" sz="1300" dirty="0"/>
          </a:p>
          <a:p>
            <a:pPr marL="262890" indent="-171450">
              <a:spcBef>
                <a:spcPts val="0"/>
              </a:spcBef>
              <a:spcAft>
                <a:spcPts val="0"/>
              </a:spcAft>
              <a:buClr>
                <a:schemeClr val="tx1"/>
              </a:buClr>
              <a:buFont typeface="Wingdings" panose="05000000000000000000" pitchFamily="2" charset="2"/>
              <a:buChar char="§"/>
            </a:pPr>
            <a:r>
              <a:rPr lang="en-US" sz="1300" b="1" dirty="0"/>
              <a:t>Real-Time Monitoring: </a:t>
            </a:r>
            <a:r>
              <a:rPr lang="en-US" sz="1300" dirty="0"/>
              <a:t>Use real-time energy monitoring systems to track consumption and identify anomalies, allowing for quick responses to unexpected spikes in demand.</a:t>
            </a:r>
          </a:p>
          <a:p>
            <a:pPr marL="262890" indent="-171450">
              <a:spcBef>
                <a:spcPts val="0"/>
              </a:spcBef>
              <a:spcAft>
                <a:spcPts val="0"/>
              </a:spcAft>
              <a:buClr>
                <a:schemeClr val="tx1"/>
              </a:buClr>
              <a:buFont typeface="Wingdings" panose="05000000000000000000" pitchFamily="2" charset="2"/>
              <a:buChar char="§"/>
            </a:pPr>
            <a:r>
              <a:rPr lang="en-US" sz="1300" dirty="0"/>
              <a:t>Deploy adaptive control systems that adjust energy use based on real-time data, ensuring optimal energy consumption patterns and reducing costs.</a:t>
            </a:r>
          </a:p>
          <a:p>
            <a:pPr indent="0">
              <a:spcBef>
                <a:spcPts val="0"/>
              </a:spcBef>
              <a:spcAft>
                <a:spcPts val="0"/>
              </a:spcAft>
              <a:buClr>
                <a:schemeClr val="tx1"/>
              </a:buClr>
              <a:buNone/>
            </a:pPr>
            <a:endParaRPr lang="en-US" sz="1300" dirty="0"/>
          </a:p>
          <a:p>
            <a:pPr indent="0">
              <a:spcBef>
                <a:spcPts val="0"/>
              </a:spcBef>
              <a:spcAft>
                <a:spcPts val="0"/>
              </a:spcAft>
              <a:buClr>
                <a:schemeClr val="tx1"/>
              </a:buClr>
              <a:buNone/>
            </a:pPr>
            <a:r>
              <a:rPr lang="en-US" sz="1300" b="1" u="sng" dirty="0"/>
              <a:t>6.Long-Term Trends and Forecasts (Based on Exponential Smoothing Forecast):</a:t>
            </a:r>
            <a:endParaRPr lang="en-US" sz="1300" dirty="0"/>
          </a:p>
          <a:p>
            <a:pPr marL="262890" indent="-171450">
              <a:spcBef>
                <a:spcPts val="0"/>
              </a:spcBef>
              <a:spcAft>
                <a:spcPts val="0"/>
              </a:spcAft>
              <a:buClr>
                <a:schemeClr val="tx1"/>
              </a:buClr>
              <a:buFont typeface="Wingdings" panose="05000000000000000000" pitchFamily="2" charset="2"/>
              <a:buChar char="§"/>
            </a:pPr>
            <a:r>
              <a:rPr lang="en-US" sz="1300" b="1" dirty="0"/>
              <a:t>Capacity Planning: </a:t>
            </a:r>
            <a:r>
              <a:rPr lang="en-US" sz="1300" dirty="0"/>
              <a:t>Use the forecast data to plan for future capacity needs, ensuring that infrastructure investments are aligned with expected growth in energy consumption.</a:t>
            </a:r>
          </a:p>
          <a:p>
            <a:pPr marL="262890" indent="-171450">
              <a:spcBef>
                <a:spcPts val="0"/>
              </a:spcBef>
              <a:spcAft>
                <a:spcPts val="0"/>
              </a:spcAft>
              <a:buClr>
                <a:schemeClr val="tx1"/>
              </a:buClr>
              <a:buFont typeface="Wingdings" panose="05000000000000000000" pitchFamily="2" charset="2"/>
              <a:buChar char="§"/>
            </a:pPr>
            <a:r>
              <a:rPr lang="en-US" sz="1300" dirty="0"/>
              <a:t>Implement long-term energy efficiency programs targeting both residential and commercial sectors to reduce overall consumption and stay within the forecasted lower confidence bounds</a:t>
            </a:r>
            <a:r>
              <a:rPr lang="en-US" sz="1050" dirty="0"/>
              <a:t>.</a:t>
            </a:r>
          </a:p>
          <a:p>
            <a:pPr indent="0">
              <a:spcBef>
                <a:spcPts val="0"/>
              </a:spcBef>
              <a:spcAft>
                <a:spcPts val="0"/>
              </a:spcAft>
              <a:buClr>
                <a:schemeClr val="tx1"/>
              </a:buClr>
              <a:buNone/>
            </a:pPr>
            <a:endParaRPr lang="en-US" sz="1050" dirty="0"/>
          </a:p>
          <a:p>
            <a:pPr indent="0">
              <a:spcBef>
                <a:spcPts val="0"/>
              </a:spcBef>
              <a:spcAft>
                <a:spcPts val="0"/>
              </a:spcAft>
              <a:buClr>
                <a:schemeClr val="tx1"/>
              </a:buClr>
              <a:buNone/>
            </a:pPr>
            <a:endParaRPr lang="en-US" sz="1100" dirty="0"/>
          </a:p>
          <a:p>
            <a:pPr marL="0" indent="0">
              <a:buNone/>
            </a:pPr>
            <a:endParaRPr lang="en-US" dirty="0"/>
          </a:p>
        </p:txBody>
      </p:sp>
    </p:spTree>
    <p:extLst>
      <p:ext uri="{BB962C8B-B14F-4D97-AF65-F5344CB8AC3E}">
        <p14:creationId xmlns:p14="http://schemas.microsoft.com/office/powerpoint/2010/main" val="36039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1118506" y="278604"/>
            <a:ext cx="9552215" cy="6073210"/>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3887561" y="1310509"/>
            <a:ext cx="4188278" cy="840871"/>
          </a:xfrm>
        </p:spPr>
        <p:txBody>
          <a:bodyPr wrap="square" lIns="0" tIns="0" rIns="0" bIns="0" anchor="ctr">
            <a:spAutoFit/>
          </a:bodyPr>
          <a:lstStyle/>
          <a:p>
            <a:pPr algn="ctr"/>
            <a:r>
              <a:rPr lang="en-US" sz="3200" b="1" dirty="0">
                <a:solidFill>
                  <a:schemeClr val="tx1"/>
                </a:solidFill>
              </a:rPr>
              <a:t>THANK YOU FOR YOUR PRECIOUS TIME</a:t>
            </a:r>
            <a:endParaRPr lang="en-US" sz="3200" dirty="0">
              <a:solidFill>
                <a:schemeClr val="tx1"/>
              </a:solidFill>
            </a:endParaRPr>
          </a:p>
        </p:txBody>
      </p:sp>
      <p:sp>
        <p:nvSpPr>
          <p:cNvPr id="3" name="TextBox 2">
            <a:extLst>
              <a:ext uri="{FF2B5EF4-FFF2-40B4-BE49-F238E27FC236}">
                <a16:creationId xmlns:a16="http://schemas.microsoft.com/office/drawing/2014/main" id="{80F67DF9-81A3-D8EF-CAD9-52AB63E9B59C}"/>
              </a:ext>
            </a:extLst>
          </p:cNvPr>
          <p:cNvSpPr txBox="1"/>
          <p:nvPr/>
        </p:nvSpPr>
        <p:spPr>
          <a:xfrm>
            <a:off x="2934486" y="3773371"/>
            <a:ext cx="6094428" cy="707886"/>
          </a:xfrm>
          <a:prstGeom prst="rect">
            <a:avLst/>
          </a:prstGeom>
          <a:noFill/>
        </p:spPr>
        <p:txBody>
          <a:bodyPr wrap="square">
            <a:spAutoFit/>
          </a:bodyPr>
          <a:lstStyle/>
          <a:p>
            <a:pPr marL="0" indent="0" algn="ctr">
              <a:buNone/>
            </a:pPr>
            <a:r>
              <a:rPr lang="en-US" sz="4000" dirty="0"/>
              <a:t>ANY QUESTIONS?</a:t>
            </a:r>
          </a:p>
        </p:txBody>
      </p:sp>
    </p:spTree>
    <p:extLst>
      <p:ext uri="{BB962C8B-B14F-4D97-AF65-F5344CB8AC3E}">
        <p14:creationId xmlns:p14="http://schemas.microsoft.com/office/powerpoint/2010/main" val="192303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231031" y="-33125"/>
            <a:ext cx="10058400" cy="640080"/>
          </a:xfrm>
        </p:spPr>
        <p:txBody>
          <a:bodyPr>
            <a:normAutofit/>
          </a:bodyPr>
          <a:lstStyle/>
          <a:p>
            <a:r>
              <a:rPr lang="en-US" sz="2800" dirty="0"/>
              <a:t>Daily Trends</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231031" y="497788"/>
            <a:ext cx="9135835" cy="640080"/>
          </a:xfrm>
        </p:spPr>
        <p:txBody>
          <a:bodyPr>
            <a:normAutofit lnSpcReduction="10000"/>
          </a:bodyPr>
          <a:lstStyle/>
          <a:p>
            <a:r>
              <a:rPr kumimoji="0" lang="en-US" altLang="en-US" sz="2800" b="0" i="0" u="none" strike="noStrike" normalizeH="0" baseline="0" dirty="0">
                <a:ln>
                  <a:noFill/>
                </a:ln>
                <a:solidFill>
                  <a:schemeClr val="tx1"/>
                </a:solidFill>
                <a:effectLst/>
              </a:rPr>
              <a:t>H</a:t>
            </a:r>
            <a:r>
              <a:rPr kumimoji="0" lang="en-US" altLang="en-US" sz="2800" b="0" i="0" u="none" strike="noStrike" cap="none" normalizeH="0" baseline="0" dirty="0">
                <a:ln>
                  <a:noFill/>
                </a:ln>
                <a:solidFill>
                  <a:schemeClr val="tx1"/>
                </a:solidFill>
                <a:effectLst/>
              </a:rPr>
              <a:t>ow energy consumption varies day to day over a year.</a:t>
            </a:r>
            <a:br>
              <a:rPr kumimoji="0" lang="en-US" altLang="en-US" sz="2800" b="0" i="0" u="none" strike="noStrike" cap="none" normalizeH="0" baseline="0" dirty="0">
                <a:ln>
                  <a:noFill/>
                </a:ln>
                <a:solidFill>
                  <a:schemeClr val="tx1"/>
                </a:solidFill>
                <a:effectLst/>
              </a:rPr>
            </a:br>
            <a:endParaRPr lang="en-US" sz="1600" dirty="0"/>
          </a:p>
        </p:txBody>
      </p:sp>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7114897" y="930327"/>
            <a:ext cx="4947273" cy="6372871"/>
          </a:xfrm>
        </p:spPr>
        <p:txBody>
          <a:bodyPr>
            <a:noAutofit/>
          </a:bodyPr>
          <a:lstStyle/>
          <a:p>
            <a:pPr marL="0" indent="0" algn="just" eaLnBrk="0" fontAlgn="base" hangingPunct="0">
              <a:lnSpc>
                <a:spcPct val="100000"/>
              </a:lnSpc>
              <a:spcBef>
                <a:spcPct val="0"/>
              </a:spcBef>
              <a:spcAft>
                <a:spcPct val="0"/>
              </a:spcAft>
              <a:buClrTx/>
              <a:buSzTx/>
              <a:buNone/>
            </a:pPr>
            <a:r>
              <a:rPr kumimoji="0" lang="en-US" altLang="en-US" sz="1100" b="1" i="1" u="sng" strike="noStrike" cap="none" normalizeH="0" baseline="0" dirty="0">
                <a:ln>
                  <a:noFill/>
                </a:ln>
                <a:solidFill>
                  <a:schemeClr val="tx1"/>
                </a:solidFill>
                <a:effectLst/>
              </a:rPr>
              <a:t>  1. </a:t>
            </a:r>
            <a:r>
              <a:rPr lang="en-US" altLang="en-US" sz="1100" b="1" i="1" u="sng" dirty="0">
                <a:solidFill>
                  <a:schemeClr val="tx1"/>
                </a:solidFill>
              </a:rPr>
              <a:t>Consistent Consumption Patterns</a:t>
            </a:r>
            <a:r>
              <a:rPr kumimoji="0" lang="en-US" altLang="en-US" sz="1100" b="1" i="1" u="sng" strike="noStrike" cap="none" normalizeH="0" baseline="0" dirty="0">
                <a:ln>
                  <a:noFill/>
                </a:ln>
                <a:solidFill>
                  <a:schemeClr val="tx1"/>
                </a:solidFill>
                <a:effectLst/>
              </a:rPr>
              <a:t>:</a:t>
            </a:r>
          </a:p>
          <a:p>
            <a:pPr marL="171450" marR="0" lvl="0" indent="-1714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altLang="en-US" sz="1100" b="1" dirty="0">
              <a:solidFill>
                <a:schemeClr val="tx1"/>
              </a:solidFill>
            </a:endParaRPr>
          </a:p>
          <a:p>
            <a:pPr marL="171450" marR="0" lvl="0" indent="-1714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100" b="1" i="0" u="none" strike="noStrike" cap="none" normalizeH="0" baseline="0" dirty="0">
                <a:ln>
                  <a:noFill/>
                </a:ln>
                <a:solidFill>
                  <a:schemeClr val="tx1"/>
                </a:solidFill>
                <a:effectLst/>
              </a:rPr>
              <a:t>Daily Rhythm</a:t>
            </a:r>
            <a:r>
              <a:rPr kumimoji="0" lang="en-US" altLang="en-US" sz="1100" b="0" i="0" u="none" strike="noStrike" cap="none" normalizeH="0" baseline="0" dirty="0">
                <a:ln>
                  <a:noFill/>
                </a:ln>
                <a:solidFill>
                  <a:schemeClr val="tx1"/>
                </a:solidFill>
                <a:effectLst/>
              </a:rPr>
              <a:t>: Energy usage follows a predictable daily rhythm with</a:t>
            </a:r>
          </a:p>
          <a:p>
            <a:pPr marL="0" marR="0" lvl="0" indent="0" algn="just" defTabSz="914400" rtl="0" eaLnBrk="0" fontAlgn="base" latinLnBrk="0" hangingPunct="0">
              <a:lnSpc>
                <a:spcPct val="100000"/>
              </a:lnSpc>
              <a:spcBef>
                <a:spcPct val="0"/>
              </a:spcBef>
              <a:spcAft>
                <a:spcPct val="0"/>
              </a:spcAft>
              <a:buClrTx/>
              <a:buSzTx/>
              <a:tabLst/>
            </a:pPr>
            <a:r>
              <a:rPr lang="en-US" altLang="en-US" sz="1100" dirty="0"/>
              <a:t>     </a:t>
            </a:r>
            <a:r>
              <a:rPr kumimoji="0" lang="en-US" altLang="en-US" sz="1100" b="0" i="0" u="none" strike="noStrike" cap="none" normalizeH="0" baseline="0" dirty="0" err="1">
                <a:ln>
                  <a:noFill/>
                </a:ln>
                <a:solidFill>
                  <a:schemeClr val="tx1"/>
                </a:solidFill>
                <a:effectLst/>
              </a:rPr>
              <a:t>noticable</a:t>
            </a:r>
            <a:r>
              <a:rPr kumimoji="0" lang="en-US" altLang="en-US" sz="1100" b="0" i="0" u="none" strike="noStrike" cap="none" normalizeH="0" baseline="0" dirty="0">
                <a:ln>
                  <a:noFill/>
                </a:ln>
                <a:solidFill>
                  <a:schemeClr val="tx1"/>
                </a:solidFill>
                <a:effectLst/>
              </a:rPr>
              <a:t> peaks and troughs.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100" b="0" i="0" u="none" strike="noStrike" cap="none" normalizeH="0" baseline="0" dirty="0">
              <a:ln>
                <a:noFill/>
              </a:ln>
              <a:solidFill>
                <a:schemeClr val="tx1"/>
              </a:solidFill>
              <a:effectLst/>
            </a:endParaRPr>
          </a:p>
          <a:p>
            <a:pPr marL="171450" marR="0" lvl="0" indent="-1714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100" b="1" i="0" u="none" strike="noStrike" cap="none" normalizeH="0" baseline="0" dirty="0">
                <a:ln>
                  <a:noFill/>
                </a:ln>
                <a:solidFill>
                  <a:schemeClr val="tx1"/>
                </a:solidFill>
                <a:effectLst/>
              </a:rPr>
              <a:t>Seasonal Shifts</a:t>
            </a:r>
            <a:r>
              <a:rPr kumimoji="0" lang="en-US" altLang="en-US" sz="1100" b="0" i="0" u="none" strike="noStrike" cap="none" normalizeH="0" baseline="0" dirty="0">
                <a:ln>
                  <a:noFill/>
                </a:ln>
                <a:solidFill>
                  <a:schemeClr val="tx1"/>
                </a:solidFill>
                <a:effectLst/>
              </a:rPr>
              <a:t>: Increased energy usage during winter </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100" b="0" i="0" u="none" strike="noStrike" cap="none" normalizeH="0" baseline="0" dirty="0">
                <a:ln>
                  <a:noFill/>
                </a:ln>
                <a:solidFill>
                  <a:schemeClr val="tx1"/>
                </a:solidFill>
                <a:effectLst/>
              </a:rPr>
              <a:t>   (December, January, February)</a:t>
            </a:r>
            <a:r>
              <a:rPr lang="en-US" altLang="en-US" sz="1100" dirty="0"/>
              <a:t> </a:t>
            </a:r>
            <a:r>
              <a:rPr kumimoji="0" lang="en-US" altLang="en-US" sz="1100" b="0" i="0" u="none" strike="noStrike" cap="none" normalizeH="0" baseline="0" dirty="0">
                <a:ln>
                  <a:noFill/>
                </a:ln>
                <a:solidFill>
                  <a:schemeClr val="tx1"/>
                </a:solidFill>
                <a:effectLst/>
              </a:rPr>
              <a:t>and summer months (June, July, August) </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100" b="0" i="0" u="none" strike="noStrike" cap="none" normalizeH="0" baseline="0" dirty="0">
                <a:ln>
                  <a:noFill/>
                </a:ln>
                <a:solidFill>
                  <a:schemeClr val="tx1"/>
                </a:solidFill>
                <a:effectLst/>
              </a:rPr>
              <a:t>   aligns with heightened heating and cooling demands.</a:t>
            </a:r>
          </a:p>
          <a:p>
            <a:pPr marL="0" marR="0" lvl="0" indent="0" algn="just" defTabSz="914400" rtl="0" eaLnBrk="0" fontAlgn="base" latinLnBrk="0" hangingPunct="0">
              <a:lnSpc>
                <a:spcPct val="100000"/>
              </a:lnSpc>
              <a:spcBef>
                <a:spcPct val="0"/>
              </a:spcBef>
              <a:spcAft>
                <a:spcPct val="0"/>
              </a:spcAft>
              <a:buClrTx/>
              <a:buSzTx/>
              <a:tabLst/>
            </a:pPr>
            <a:endParaRPr lang="en-US" altLang="en-US" sz="1100" b="1" dirty="0"/>
          </a:p>
          <a:p>
            <a:pPr marL="171450" marR="0" lvl="0" indent="-171450" algn="just"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100" b="1" i="0" u="none" strike="noStrike" cap="none" normalizeH="0" baseline="0" dirty="0">
                <a:ln>
                  <a:noFill/>
                </a:ln>
                <a:solidFill>
                  <a:schemeClr val="tx1"/>
                </a:solidFill>
                <a:effectLst/>
              </a:rPr>
              <a:t>Unusual Spikes</a:t>
            </a:r>
            <a:r>
              <a:rPr kumimoji="0" lang="en-US" altLang="en-US" sz="1100" b="0" i="0" u="none" strike="noStrike" cap="none" normalizeH="0" baseline="0" dirty="0">
                <a:ln>
                  <a:noFill/>
                </a:ln>
                <a:solidFill>
                  <a:schemeClr val="tx1"/>
                </a:solidFill>
                <a:effectLst/>
              </a:rPr>
              <a:t>: Occasional sharp increases or decreases signal </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100" b="0" i="0" u="none" strike="noStrike" cap="none" normalizeH="0" baseline="0" dirty="0">
                <a:ln>
                  <a:noFill/>
                </a:ln>
                <a:solidFill>
                  <a:schemeClr val="tx1"/>
                </a:solidFill>
                <a:effectLst/>
              </a:rPr>
              <a:t>      irregularities or special events impacting the consumption. </a:t>
            </a:r>
          </a:p>
          <a:p>
            <a:pPr eaLnBrk="0" fontAlgn="base" hangingPunct="0">
              <a:lnSpc>
                <a:spcPct val="100000"/>
              </a:lnSpc>
              <a:spcBef>
                <a:spcPct val="0"/>
              </a:spcBef>
              <a:spcAft>
                <a:spcPct val="0"/>
              </a:spcAft>
              <a:buClrTx/>
              <a:buSzTx/>
            </a:pPr>
            <a:endParaRPr lang="en-US" sz="1100" dirty="0"/>
          </a:p>
          <a:p>
            <a:pPr marL="0" marR="0" lvl="0" indent="0" algn="l" defTabSz="914400" rtl="0" eaLnBrk="0" fontAlgn="base" latinLnBrk="0" hangingPunct="0">
              <a:lnSpc>
                <a:spcPct val="100000"/>
              </a:lnSpc>
              <a:spcBef>
                <a:spcPct val="0"/>
              </a:spcBef>
              <a:spcAft>
                <a:spcPct val="0"/>
              </a:spcAft>
              <a:buClrTx/>
              <a:buSzTx/>
              <a:buNone/>
              <a:tabLst/>
            </a:pPr>
            <a:br>
              <a:rPr lang="en-US" altLang="en-US" sz="1100" b="1" i="1" u="sng" dirty="0"/>
            </a:br>
            <a:r>
              <a:rPr lang="en-US" altLang="en-US" sz="1100" b="1" i="1" u="sng" dirty="0"/>
              <a:t>2. </a:t>
            </a:r>
            <a:r>
              <a:rPr kumimoji="0" lang="en-US" altLang="en-US" sz="1100" b="1" i="1" u="sng" strike="noStrike" cap="none" normalizeH="0" baseline="0" dirty="0">
                <a:ln>
                  <a:noFill/>
                </a:ln>
                <a:solidFill>
                  <a:schemeClr val="tx1"/>
                </a:solidFill>
                <a:effectLst/>
              </a:rPr>
              <a:t>Daily Trends:</a:t>
            </a: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altLang="en-US" sz="1100" b="1" i="1" u="sng" dirty="0">
              <a:solidFill>
                <a:schemeClr val="tx1"/>
              </a:solidFill>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100" b="1" i="0" u="none" strike="noStrike" cap="none" normalizeH="0" baseline="0" dirty="0">
                <a:ln>
                  <a:noFill/>
                </a:ln>
                <a:solidFill>
                  <a:schemeClr val="tx1"/>
                </a:solidFill>
                <a:effectLst/>
              </a:rPr>
              <a:t>Highest Peak</a:t>
            </a:r>
            <a:r>
              <a:rPr kumimoji="0" lang="en-US" altLang="en-US" sz="1100" b="0" i="0" u="none" strike="noStrike" cap="none" normalizeH="0" baseline="0" dirty="0">
                <a:ln>
                  <a:noFill/>
                </a:ln>
                <a:solidFill>
                  <a:schemeClr val="tx1"/>
                </a:solidFill>
                <a:effectLst/>
              </a:rPr>
              <a:t>: Around June 6, 2023, and May 28, 2024, indicates periods of extremely high energy demand, necessitating capacity planning and cost management.</a:t>
            </a:r>
          </a:p>
          <a:p>
            <a:pPr marR="0" lvl="0" algn="l" defTabSz="914400" rtl="0" eaLnBrk="0" fontAlgn="base" latinLnBrk="0" hangingPunct="0">
              <a:lnSpc>
                <a:spcPct val="100000"/>
              </a:lnSpc>
              <a:spcBef>
                <a:spcPct val="0"/>
              </a:spcBef>
              <a:spcAft>
                <a:spcPct val="0"/>
              </a:spcAft>
              <a:buClrTx/>
              <a:buSzTx/>
              <a:tabLst/>
            </a:pPr>
            <a:endParaRPr kumimoji="0" lang="en-US" altLang="en-US" sz="1100" b="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100" b="1" i="0" u="none" strike="noStrike" cap="none" normalizeH="0" baseline="0" dirty="0">
                <a:ln>
                  <a:noFill/>
                </a:ln>
                <a:solidFill>
                  <a:schemeClr val="tx1"/>
                </a:solidFill>
                <a:effectLst/>
              </a:rPr>
              <a:t>Significant Drops</a:t>
            </a:r>
            <a:r>
              <a:rPr kumimoji="0" lang="en-US" altLang="en-US" sz="1100" b="0" i="0" u="none" strike="noStrike" cap="none" normalizeH="0" baseline="0" dirty="0">
                <a:ln>
                  <a:noFill/>
                </a:ln>
                <a:solidFill>
                  <a:schemeClr val="tx1"/>
                </a:solidFill>
                <a:effectLst/>
              </a:rPr>
              <a:t>: Observed around December 24, 2023, and January 3, 2024, likely due to operational downtimes, offering opportunities for cost savings and maintenance.</a:t>
            </a:r>
          </a:p>
          <a:p>
            <a:pPr marR="0" lvl="0" algn="l" defTabSz="914400" rtl="0" eaLnBrk="0" fontAlgn="base" latinLnBrk="0" hangingPunct="0">
              <a:lnSpc>
                <a:spcPct val="100000"/>
              </a:lnSpc>
              <a:spcBef>
                <a:spcPct val="0"/>
              </a:spcBef>
              <a:spcAft>
                <a:spcPct val="0"/>
              </a:spcAft>
              <a:buClrTx/>
              <a:buSzTx/>
              <a:tabLst/>
            </a:pPr>
            <a:endParaRPr kumimoji="0" lang="en-US" altLang="en-US" sz="110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100" b="1" i="0" u="none" strike="noStrike" cap="none" normalizeH="0" baseline="0" dirty="0">
                <a:ln>
                  <a:noFill/>
                </a:ln>
                <a:solidFill>
                  <a:schemeClr val="tx1"/>
                </a:solidFill>
                <a:effectLst/>
              </a:rPr>
              <a:t>Regular Highs</a:t>
            </a:r>
            <a:r>
              <a:rPr kumimoji="0" lang="en-US" altLang="en-US" sz="1100" b="0" i="0" u="none" strike="noStrike" cap="none" normalizeH="0" baseline="0" dirty="0">
                <a:ln>
                  <a:noFill/>
                </a:ln>
                <a:solidFill>
                  <a:schemeClr val="tx1"/>
                </a:solidFill>
                <a:effectLst/>
              </a:rPr>
              <a:t>: Mid-July 2023 and early August 2023 suggest seasonal energy use peaks, aiding in predictive maintenance and resource allocation.</a:t>
            </a:r>
          </a:p>
          <a:p>
            <a:pPr marR="0" lvl="0" algn="l" defTabSz="914400" rtl="0" eaLnBrk="0" fontAlgn="base" latinLnBrk="0" hangingPunct="0">
              <a:lnSpc>
                <a:spcPct val="100000"/>
              </a:lnSpc>
              <a:spcBef>
                <a:spcPct val="0"/>
              </a:spcBef>
              <a:spcAft>
                <a:spcPct val="0"/>
              </a:spcAft>
              <a:buClrTx/>
              <a:buSzTx/>
              <a:tabLst/>
            </a:pPr>
            <a:endParaRPr kumimoji="0" lang="en-US" altLang="en-US" sz="110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en-US" altLang="en-US" sz="1100" b="1" i="0" u="none" strike="noStrike" cap="none" normalizeH="0" baseline="0" dirty="0">
                <a:ln>
                  <a:noFill/>
                </a:ln>
                <a:solidFill>
                  <a:schemeClr val="tx1"/>
                </a:solidFill>
                <a:effectLst/>
              </a:rPr>
              <a:t>Consistent Lows</a:t>
            </a:r>
            <a:r>
              <a:rPr kumimoji="0" lang="en-US" altLang="en-US" sz="1100" b="0" i="0" u="none" strike="noStrike" cap="none" normalizeH="0" baseline="0" dirty="0">
                <a:ln>
                  <a:noFill/>
                </a:ln>
                <a:solidFill>
                  <a:schemeClr val="tx1"/>
                </a:solidFill>
                <a:effectLst/>
              </a:rPr>
              <a:t>: Late October 2023 and early November 2023 reflect transitional periods, useful for optimizing energy use and operational adjustments.</a:t>
            </a:r>
          </a:p>
          <a:p>
            <a:pPr marL="0" indent="0" eaLnBrk="0" fontAlgn="base" hangingPunct="0">
              <a:lnSpc>
                <a:spcPct val="100000"/>
              </a:lnSpc>
              <a:spcBef>
                <a:spcPct val="0"/>
              </a:spcBef>
              <a:spcAft>
                <a:spcPct val="0"/>
              </a:spcAft>
              <a:buClrTx/>
              <a:buSzTx/>
              <a:buNone/>
            </a:pPr>
            <a:endParaRPr lang="en-US" sz="1100" dirty="0">
              <a:solidFill>
                <a:schemeClr val="tx1"/>
              </a:solidFill>
            </a:endParaRPr>
          </a:p>
          <a:p>
            <a:pPr marL="0" indent="0">
              <a:lnSpc>
                <a:spcPct val="100000"/>
              </a:lnSpc>
              <a:spcBef>
                <a:spcPts val="0"/>
              </a:spcBef>
              <a:spcAft>
                <a:spcPts val="0"/>
              </a:spcAft>
              <a:buNone/>
            </a:pPr>
            <a:br>
              <a:rPr lang="en-US" altLang="en-US" sz="1100" dirty="0"/>
            </a:br>
            <a:endParaRPr lang="en-US" altLang="en-US" sz="1100" dirty="0"/>
          </a:p>
        </p:txBody>
      </p:sp>
      <p:pic>
        <p:nvPicPr>
          <p:cNvPr id="12" name="Content Placeholder 11" descr="A graph of blue lines&#10;&#10;Description automatically generated">
            <a:extLst>
              <a:ext uri="{FF2B5EF4-FFF2-40B4-BE49-F238E27FC236}">
                <a16:creationId xmlns:a16="http://schemas.microsoft.com/office/drawing/2014/main" id="{5EFF50C6-B825-0A00-5B81-D53F00FFAC2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31031" y="1036864"/>
            <a:ext cx="6724932" cy="4849586"/>
          </a:xfrm>
        </p:spPr>
      </p:pic>
    </p:spTree>
    <p:extLst>
      <p:ext uri="{BB962C8B-B14F-4D97-AF65-F5344CB8AC3E}">
        <p14:creationId xmlns:p14="http://schemas.microsoft.com/office/powerpoint/2010/main" val="3093039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108527" y="-113463"/>
            <a:ext cx="10058400" cy="640080"/>
          </a:xfrm>
        </p:spPr>
        <p:txBody>
          <a:bodyPr>
            <a:normAutofit/>
          </a:bodyPr>
          <a:lstStyle/>
          <a:p>
            <a:r>
              <a:rPr lang="en-US" sz="3200" dirty="0"/>
              <a:t>Hourly Trends</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108527" y="406407"/>
            <a:ext cx="8791656" cy="640080"/>
          </a:xfrm>
        </p:spPr>
        <p:txBody>
          <a:bodyPr>
            <a:normAutofit fontScale="92500"/>
          </a:bodyPr>
          <a:lstStyle/>
          <a:p>
            <a:r>
              <a:rPr kumimoji="0" lang="en-US" altLang="en-US" b="0" i="0" u="none" strike="noStrike" normalizeH="0" baseline="0" dirty="0">
                <a:ln>
                  <a:noFill/>
                </a:ln>
                <a:solidFill>
                  <a:schemeClr val="tx1"/>
                </a:solidFill>
                <a:effectLst/>
              </a:rPr>
              <a:t>H</a:t>
            </a:r>
            <a:r>
              <a:rPr kumimoji="0" lang="en-US" altLang="en-US" b="0" i="0" u="none" strike="noStrike" cap="none" normalizeH="0" baseline="0" dirty="0">
                <a:ln>
                  <a:noFill/>
                </a:ln>
                <a:solidFill>
                  <a:schemeClr val="tx1"/>
                </a:solidFill>
                <a:effectLst/>
              </a:rPr>
              <a:t>ow energy consumption varies at different hours of the day and in different seasons.</a:t>
            </a:r>
            <a:br>
              <a:rPr kumimoji="0" lang="en-US" altLang="en-US" sz="2800" b="0" i="0" u="none" strike="noStrike" cap="none" normalizeH="0" baseline="0" dirty="0">
                <a:ln>
                  <a:noFill/>
                </a:ln>
                <a:solidFill>
                  <a:schemeClr val="tx1"/>
                </a:solidFill>
                <a:effectLst/>
              </a:rPr>
            </a:br>
            <a:endParaRPr lang="en-US" sz="1600" dirty="0"/>
          </a:p>
        </p:txBody>
      </p:sp>
      <p:pic>
        <p:nvPicPr>
          <p:cNvPr id="7" name="Content Placeholder 6" descr="Daily Trends(Hourly).png">
            <a:extLst>
              <a:ext uri="{FF2B5EF4-FFF2-40B4-BE49-F238E27FC236}">
                <a16:creationId xmlns:a16="http://schemas.microsoft.com/office/drawing/2014/main" id="{05BF52FE-8FCE-1894-EF1F-6A21746640C7}"/>
              </a:ext>
            </a:extLst>
          </p:cNvPr>
          <p:cNvPicPr>
            <a:picLocks noGrp="1" noChangeAspect="1"/>
          </p:cNvPicPr>
          <p:nvPr>
            <p:ph sz="half" idx="2"/>
          </p:nvPr>
        </p:nvPicPr>
        <p:blipFill rotWithShape="1">
          <a:blip r:embed="rId2"/>
          <a:srcRect r="9098" b="38"/>
          <a:stretch/>
        </p:blipFill>
        <p:spPr>
          <a:xfrm>
            <a:off x="221347" y="890549"/>
            <a:ext cx="6865173" cy="5432670"/>
          </a:xfrm>
          <a:prstGeom prst="rect">
            <a:avLst/>
          </a:prstGeom>
        </p:spPr>
      </p:pic>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7136803" y="854821"/>
            <a:ext cx="5055197" cy="6427360"/>
          </a:xfrm>
        </p:spPr>
        <p:txBody>
          <a:bodyPr>
            <a:noAutofit/>
          </a:bodyPr>
          <a:lstStyle/>
          <a:p>
            <a:pPr marL="0" indent="0" eaLnBrk="0" fontAlgn="base" hangingPunct="0">
              <a:lnSpc>
                <a:spcPct val="100000"/>
              </a:lnSpc>
              <a:spcBef>
                <a:spcPct val="0"/>
              </a:spcBef>
              <a:spcAft>
                <a:spcPct val="0"/>
              </a:spcAft>
              <a:buClrTx/>
              <a:buSzTx/>
              <a:buNone/>
            </a:pPr>
            <a:r>
              <a:rPr kumimoji="0" lang="en-US" altLang="en-US" sz="1200" b="1" i="1" u="sng" strike="noStrike" cap="none" normalizeH="0" baseline="0" dirty="0">
                <a:ln>
                  <a:noFill/>
                </a:ln>
                <a:solidFill>
                  <a:schemeClr val="tx1"/>
                </a:solidFill>
                <a:effectLst/>
              </a:rPr>
              <a:t> </a:t>
            </a:r>
            <a:r>
              <a:rPr kumimoji="0" lang="en-US" altLang="en-US" sz="1100" b="1" i="1" u="sng" strike="noStrike" cap="none" normalizeH="0" baseline="0" dirty="0">
                <a:ln>
                  <a:noFill/>
                </a:ln>
                <a:solidFill>
                  <a:schemeClr val="tx1"/>
                </a:solidFill>
                <a:effectLst/>
              </a:rPr>
              <a:t>1. Seasonal Impact:</a:t>
            </a:r>
          </a:p>
          <a:p>
            <a:pPr marL="0" indent="0" eaLnBrk="0" fontAlgn="base" hangingPunct="0">
              <a:lnSpc>
                <a:spcPct val="100000"/>
              </a:lnSpc>
              <a:spcBef>
                <a:spcPct val="0"/>
              </a:spcBef>
              <a:spcAft>
                <a:spcPct val="0"/>
              </a:spcAft>
              <a:buClrTx/>
              <a:buSzTx/>
              <a:buNone/>
            </a:pPr>
            <a:endParaRPr lang="en-US" altLang="en-US" sz="1100" b="1" i="1" u="sng" dirty="0"/>
          </a:p>
          <a:p>
            <a:pPr eaLnBrk="0" fontAlgn="base" hangingPunct="0">
              <a:lnSpc>
                <a:spcPct val="100000"/>
              </a:lnSpc>
              <a:spcBef>
                <a:spcPct val="0"/>
              </a:spcBef>
              <a:spcAft>
                <a:spcPct val="0"/>
              </a:spcAft>
              <a:buClrTx/>
              <a:buSzTx/>
            </a:pPr>
            <a:r>
              <a:rPr lang="en-US" sz="1100" dirty="0"/>
              <a:t>Higher evening consumption in winter is due to heating needs, and higher afternoon consumption in summer is due to cooling needs.</a:t>
            </a:r>
          </a:p>
          <a:p>
            <a:pPr marL="0" marR="0" lvl="0" indent="0" defTabSz="914400" rtl="0" eaLnBrk="0" fontAlgn="base" latinLnBrk="0" hangingPunct="0">
              <a:lnSpc>
                <a:spcPct val="100000"/>
              </a:lnSpc>
              <a:spcBef>
                <a:spcPct val="0"/>
              </a:spcBef>
              <a:spcAft>
                <a:spcPct val="0"/>
              </a:spcAft>
              <a:buClrTx/>
              <a:buSzTx/>
              <a:buNone/>
              <a:tabLst/>
            </a:pPr>
            <a:br>
              <a:rPr lang="en-US" altLang="en-US" sz="1100" b="1" i="1" u="sng" dirty="0"/>
            </a:br>
            <a:r>
              <a:rPr lang="en-US" altLang="en-US" sz="1100" b="1" i="1" u="sng" dirty="0"/>
              <a:t>2. </a:t>
            </a:r>
            <a:r>
              <a:rPr kumimoji="0" lang="en-US" altLang="en-US" sz="1100" b="1" i="1" u="sng" strike="noStrike" cap="none" normalizeH="0" baseline="0" dirty="0">
                <a:ln>
                  <a:noFill/>
                </a:ln>
                <a:solidFill>
                  <a:schemeClr val="tx1"/>
                </a:solidFill>
                <a:effectLst/>
              </a:rPr>
              <a:t>Daily Trends:</a:t>
            </a:r>
            <a:br>
              <a:rPr kumimoji="0" lang="en-US" altLang="en-US" sz="1100" b="1" i="1" u="sng" strike="noStrike" cap="none" normalizeH="0" baseline="0" dirty="0">
                <a:ln>
                  <a:noFill/>
                </a:ln>
                <a:solidFill>
                  <a:schemeClr val="tx1"/>
                </a:solidFill>
                <a:effectLst/>
              </a:rPr>
            </a:br>
            <a:endParaRPr kumimoji="0" lang="en-US" altLang="en-US" sz="1100" b="1" i="1" u="sng" strike="noStrike" cap="none" normalizeH="0" baseline="0" dirty="0">
              <a:ln>
                <a:noFill/>
              </a:ln>
              <a:solidFill>
                <a:schemeClr val="tx1"/>
              </a:solidFill>
              <a:effectLst/>
            </a:endParaRPr>
          </a:p>
          <a:p>
            <a:pPr marL="0" indent="0" eaLnBrk="0" fontAlgn="base" hangingPunct="0">
              <a:lnSpc>
                <a:spcPct val="100000"/>
              </a:lnSpc>
              <a:spcBef>
                <a:spcPct val="0"/>
              </a:spcBef>
              <a:spcAft>
                <a:spcPct val="0"/>
              </a:spcAft>
              <a:buClrTx/>
              <a:buSzTx/>
              <a:buNone/>
            </a:pPr>
            <a:r>
              <a:rPr kumimoji="0" lang="en-US" altLang="en-US" sz="1100" b="1" i="0" u="none" strike="noStrike" cap="none" normalizeH="0" baseline="0" dirty="0">
                <a:ln>
                  <a:noFill/>
                </a:ln>
                <a:solidFill>
                  <a:schemeClr val="tx1"/>
                </a:solidFill>
                <a:effectLst/>
              </a:rPr>
              <a:t>Peak Hours</a:t>
            </a:r>
            <a:r>
              <a:rPr kumimoji="0" lang="en-US" altLang="en-US" sz="1100" b="0" i="0" u="none" strike="noStrike" cap="none" normalizeH="0" baseline="0" dirty="0">
                <a:ln>
                  <a:noFill/>
                </a:ln>
                <a:solidFill>
                  <a:schemeClr val="tx1"/>
                </a:solidFill>
                <a:effectLst/>
              </a:rPr>
              <a:t>:</a:t>
            </a:r>
            <a:r>
              <a:rPr lang="en-US" altLang="en-US" sz="1100" dirty="0"/>
              <a:t> </a:t>
            </a:r>
          </a:p>
          <a:p>
            <a:pPr eaLnBrk="0" fontAlgn="base" hangingPunct="0">
              <a:lnSpc>
                <a:spcPct val="100000"/>
              </a:lnSpc>
              <a:spcBef>
                <a:spcPct val="0"/>
              </a:spcBef>
              <a:spcAft>
                <a:spcPct val="0"/>
              </a:spcAft>
              <a:buClrTx/>
              <a:buSzTx/>
            </a:pPr>
            <a:r>
              <a:rPr kumimoji="0" lang="en-US" altLang="en-US" sz="1100" b="0" i="0" u="none" strike="noStrike" cap="none" normalizeH="0" baseline="0" dirty="0">
                <a:ln>
                  <a:noFill/>
                </a:ln>
                <a:solidFill>
                  <a:schemeClr val="tx1"/>
                </a:solidFill>
                <a:effectLst/>
              </a:rPr>
              <a:t>Energy consumption is higher during the morning (6:00 AM—9:00 AM) and evening (5:00 PM—8:00 PM).</a:t>
            </a:r>
          </a:p>
          <a:p>
            <a:pPr eaLnBrk="0" fontAlgn="base" hangingPunct="0">
              <a:lnSpc>
                <a:spcPct val="100000"/>
              </a:lnSpc>
              <a:spcBef>
                <a:spcPct val="0"/>
              </a:spcBef>
              <a:spcAft>
                <a:spcPct val="0"/>
              </a:spcAft>
              <a:buClrTx/>
              <a:buSzTx/>
            </a:pPr>
            <a:r>
              <a:rPr kumimoji="0" lang="en-US" altLang="en-US" sz="1100" b="0" i="0" u="none" strike="noStrike" cap="none" normalizeH="0" baseline="0" dirty="0">
                <a:ln>
                  <a:noFill/>
                </a:ln>
                <a:solidFill>
                  <a:schemeClr val="tx1"/>
                </a:solidFill>
                <a:effectLst/>
              </a:rPr>
              <a:t>These peaks are common in residential areas</a:t>
            </a:r>
            <a:br>
              <a:rPr kumimoji="0" lang="en-US" altLang="en-US" sz="1100" b="0" i="0" u="none" strike="noStrike" cap="none" normalizeH="0" baseline="0" dirty="0">
                <a:ln>
                  <a:noFill/>
                </a:ln>
                <a:solidFill>
                  <a:schemeClr val="tx1"/>
                </a:solidFill>
                <a:effectLst/>
              </a:rPr>
            </a:br>
            <a:r>
              <a:rPr kumimoji="0" lang="en-US" altLang="en-US" sz="1100" b="0" i="0" u="none" strike="noStrike" cap="none" normalizeH="0" baseline="0" dirty="0">
                <a:ln>
                  <a:noFill/>
                </a:ln>
                <a:solidFill>
                  <a:schemeClr val="tx1"/>
                </a:solidFill>
                <a:effectLst/>
              </a:rPr>
              <a:t> </a:t>
            </a:r>
          </a:p>
          <a:p>
            <a:pPr eaLnBrk="0" fontAlgn="base" hangingPunct="0">
              <a:lnSpc>
                <a:spcPct val="100000"/>
              </a:lnSpc>
              <a:spcBef>
                <a:spcPct val="0"/>
              </a:spcBef>
              <a:spcAft>
                <a:spcPct val="0"/>
              </a:spcAft>
              <a:buClrTx/>
              <a:buSzTx/>
            </a:pPr>
            <a:r>
              <a:rPr lang="en-US" altLang="en-US" sz="1100" b="1" dirty="0">
                <a:solidFill>
                  <a:schemeClr val="tx1"/>
                </a:solidFill>
              </a:rPr>
              <a:t>Morning Peaks:  </a:t>
            </a:r>
            <a:r>
              <a:rPr lang="en-US" altLang="en-US" sz="1100" dirty="0"/>
              <a:t>Energy consumption starts from about 6:00 AM and peaks at 7:00 AM and 8:00 AM.</a:t>
            </a:r>
          </a:p>
          <a:p>
            <a:pPr eaLnBrk="0" fontAlgn="base" hangingPunct="0">
              <a:lnSpc>
                <a:spcPct val="100000"/>
              </a:lnSpc>
              <a:spcBef>
                <a:spcPct val="0"/>
              </a:spcBef>
              <a:spcAft>
                <a:spcPct val="0"/>
              </a:spcAft>
              <a:buClrTx/>
              <a:buSzTx/>
            </a:pPr>
            <a:r>
              <a:rPr lang="en-US" altLang="en-US" sz="1100" b="1" dirty="0">
                <a:solidFill>
                  <a:schemeClr val="tx1"/>
                </a:solidFill>
              </a:rPr>
              <a:t>Evening Peaks: </a:t>
            </a:r>
            <a:r>
              <a:rPr lang="en-US" altLang="en-US" sz="1100" dirty="0"/>
              <a:t>O</a:t>
            </a:r>
            <a:r>
              <a:rPr kumimoji="0" lang="en-US" altLang="en-US" sz="1100" b="0" i="0" strike="noStrike" cap="none" normalizeH="0" baseline="0" dirty="0">
                <a:ln>
                  <a:noFill/>
                </a:ln>
                <a:solidFill>
                  <a:schemeClr val="tx1"/>
                </a:solidFill>
                <a:effectLst/>
              </a:rPr>
              <a:t>bserved </a:t>
            </a:r>
            <a:r>
              <a:rPr kumimoji="0" lang="en-US" altLang="en-US" sz="1100" b="0" i="0" u="none" strike="noStrike" cap="none" normalizeH="0" baseline="0" dirty="0">
                <a:ln>
                  <a:noFill/>
                </a:ln>
                <a:solidFill>
                  <a:schemeClr val="tx1"/>
                </a:solidFill>
                <a:effectLst/>
              </a:rPr>
              <a:t>from around 5:00 PM, peaking between 6:00 PM and 8:00 PM.</a:t>
            </a:r>
            <a:br>
              <a:rPr kumimoji="0" lang="en-US" altLang="en-US" sz="1100" b="0" i="0" u="none" strike="noStrike" cap="none" normalizeH="0" baseline="0" dirty="0">
                <a:ln>
                  <a:noFill/>
                </a:ln>
                <a:solidFill>
                  <a:schemeClr val="tx1"/>
                </a:solidFill>
                <a:effectLst/>
              </a:rPr>
            </a:br>
            <a:endParaRPr kumimoji="0" lang="en-US" altLang="en-US" sz="11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buClrTx/>
              <a:buSzTx/>
            </a:pPr>
            <a:r>
              <a:rPr lang="en-US" altLang="en-US" sz="1100" dirty="0"/>
              <a:t>This is due to people getting ready for school/work in the morning and </a:t>
            </a:r>
            <a:r>
              <a:rPr kumimoji="0" lang="en-US" altLang="en-US" sz="1100" b="0" i="0" u="none" strike="noStrike" cap="none" normalizeH="0" baseline="0" dirty="0">
                <a:ln>
                  <a:noFill/>
                </a:ln>
                <a:solidFill>
                  <a:schemeClr val="tx1"/>
                </a:solidFill>
                <a:effectLst/>
              </a:rPr>
              <a:t>evening activities reflecting people returning home to cooking, watching TV, resulting in increased heating or cooling as people return home.</a:t>
            </a:r>
            <a:br>
              <a:rPr lang="en-US" altLang="en-US" sz="1100" dirty="0"/>
            </a:br>
            <a:endParaRPr lang="en-US" altLang="en-US" sz="1100" dirty="0"/>
          </a:p>
          <a:p>
            <a:pPr marL="0" indent="0" eaLnBrk="0" fontAlgn="base" hangingPunct="0">
              <a:lnSpc>
                <a:spcPct val="100000"/>
              </a:lnSpc>
              <a:spcBef>
                <a:spcPct val="0"/>
              </a:spcBef>
              <a:spcAft>
                <a:spcPct val="0"/>
              </a:spcAft>
              <a:buClrTx/>
              <a:buSzTx/>
              <a:buNone/>
            </a:pPr>
            <a:r>
              <a:rPr kumimoji="0" lang="en-US" altLang="en-US" sz="1100" b="1" i="0" u="none" strike="noStrike" cap="none" normalizeH="0" baseline="0" dirty="0">
                <a:ln>
                  <a:noFill/>
                </a:ln>
                <a:solidFill>
                  <a:schemeClr val="tx1"/>
                </a:solidFill>
                <a:effectLst/>
              </a:rPr>
              <a:t>Off-Peak Hours</a:t>
            </a:r>
            <a:r>
              <a:rPr kumimoji="0" lang="en-US" altLang="en-US" sz="1100" b="0" i="0" u="none" strike="noStrike" cap="none" normalizeH="0" baseline="0" dirty="0">
                <a:ln>
                  <a:noFill/>
                </a:ln>
                <a:solidFill>
                  <a:schemeClr val="tx1"/>
                </a:solidFill>
                <a:effectLst/>
              </a:rPr>
              <a:t>: </a:t>
            </a:r>
          </a:p>
          <a:p>
            <a:pPr eaLnBrk="0" fontAlgn="base" hangingPunct="0">
              <a:lnSpc>
                <a:spcPct val="100000"/>
              </a:lnSpc>
              <a:spcBef>
                <a:spcPct val="0"/>
              </a:spcBef>
              <a:spcAft>
                <a:spcPct val="0"/>
              </a:spcAft>
              <a:buClrTx/>
              <a:buSzTx/>
            </a:pPr>
            <a:r>
              <a:rPr kumimoji="0" lang="en-US" altLang="en-US" sz="1100" b="0" i="0" u="none" strike="noStrike" cap="none" normalizeH="0" baseline="0" dirty="0">
                <a:ln>
                  <a:noFill/>
                </a:ln>
                <a:solidFill>
                  <a:schemeClr val="tx1"/>
                </a:solidFill>
                <a:effectLst/>
              </a:rPr>
              <a:t>Lower energy consumption during late night and early morning hours (12:00 AM - 5:00 AM).</a:t>
            </a:r>
            <a:endParaRPr lang="en-US" altLang="en-US" sz="1100" dirty="0"/>
          </a:p>
          <a:p>
            <a:pPr eaLnBrk="0" fontAlgn="base" hangingPunct="0">
              <a:lnSpc>
                <a:spcPct val="100000"/>
              </a:lnSpc>
              <a:spcBef>
                <a:spcPct val="0"/>
              </a:spcBef>
              <a:spcAft>
                <a:spcPct val="0"/>
              </a:spcAft>
              <a:buClrTx/>
              <a:buSzTx/>
            </a:pPr>
            <a:r>
              <a:rPr lang="en-US" altLang="en-US" sz="1100" dirty="0"/>
              <a:t>T</a:t>
            </a:r>
            <a:r>
              <a:rPr kumimoji="0" lang="en-US" altLang="en-US" sz="1100" b="0" i="0" u="none" strike="noStrike" cap="none" normalizeH="0" baseline="0" dirty="0">
                <a:ln>
                  <a:noFill/>
                </a:ln>
                <a:solidFill>
                  <a:schemeClr val="tx1"/>
                </a:solidFill>
                <a:effectLst/>
              </a:rPr>
              <a:t>ypical of residential areas.</a:t>
            </a:r>
            <a:br>
              <a:rPr kumimoji="0" lang="en-US" altLang="en-US" sz="1100" b="0" i="0" u="none" strike="noStrike" cap="none" normalizeH="0" baseline="0" dirty="0">
                <a:ln>
                  <a:noFill/>
                </a:ln>
                <a:solidFill>
                  <a:schemeClr val="tx1"/>
                </a:solidFill>
                <a:effectLst/>
              </a:rPr>
            </a:br>
            <a:endParaRPr lang="en-US" altLang="en-US" sz="1100" dirty="0"/>
          </a:p>
          <a:p>
            <a:pPr eaLnBrk="0" fontAlgn="base" hangingPunct="0">
              <a:lnSpc>
                <a:spcPct val="100000"/>
              </a:lnSpc>
              <a:spcBef>
                <a:spcPct val="0"/>
              </a:spcBef>
              <a:spcAft>
                <a:spcPct val="0"/>
              </a:spcAft>
              <a:buClrTx/>
              <a:buSzTx/>
            </a:pPr>
            <a:r>
              <a:rPr kumimoji="0" lang="en-US" altLang="en-US" sz="1100" b="1" i="0" strike="noStrike" cap="none" normalizeH="0" baseline="0" dirty="0">
                <a:ln>
                  <a:noFill/>
                </a:ln>
                <a:solidFill>
                  <a:schemeClr val="tx1"/>
                </a:solidFill>
                <a:effectLst/>
              </a:rPr>
              <a:t>Afternoon Dip: </a:t>
            </a:r>
            <a:r>
              <a:rPr kumimoji="0" lang="en-US" altLang="en-US" sz="1100" b="0" i="0" u="none" strike="noStrike" cap="none" normalizeH="0" baseline="0" dirty="0">
                <a:ln>
                  <a:noFill/>
                </a:ln>
                <a:solidFill>
                  <a:schemeClr val="tx1"/>
                </a:solidFill>
                <a:effectLst/>
              </a:rPr>
              <a:t>Dip in energy consumption around noon to early afternoon</a:t>
            </a:r>
          </a:p>
          <a:p>
            <a:pPr eaLnBrk="0" fontAlgn="base" hangingPunct="0">
              <a:lnSpc>
                <a:spcPct val="100000"/>
              </a:lnSpc>
              <a:spcBef>
                <a:spcPct val="0"/>
              </a:spcBef>
              <a:spcAft>
                <a:spcPct val="0"/>
              </a:spcAft>
              <a:buClrTx/>
              <a:buSzTx/>
            </a:pPr>
            <a:r>
              <a:rPr kumimoji="0" lang="en-US" altLang="en-US" sz="1100" b="1" i="0" strike="noStrike" cap="none" normalizeH="0" baseline="0" dirty="0">
                <a:ln>
                  <a:noFill/>
                </a:ln>
                <a:solidFill>
                  <a:schemeClr val="tx1"/>
                </a:solidFill>
                <a:effectLst/>
              </a:rPr>
              <a:t>Night-time Lows: </a:t>
            </a:r>
            <a:r>
              <a:rPr lang="en-US" altLang="en-US" sz="1100" dirty="0"/>
              <a:t>Downward trend from</a:t>
            </a:r>
            <a:r>
              <a:rPr kumimoji="0" lang="en-US" altLang="en-US" sz="1100" b="0" i="0" u="none" strike="noStrike" cap="none" normalizeH="0" baseline="0" dirty="0">
                <a:ln>
                  <a:noFill/>
                </a:ln>
                <a:solidFill>
                  <a:schemeClr val="tx1"/>
                </a:solidFill>
                <a:effectLst/>
              </a:rPr>
              <a:t> 10:00 PM, reaching the lowest dip between 12:00 AM and 5:00 AM</a:t>
            </a:r>
            <a:endParaRPr lang="en-US" altLang="en-US" sz="1100" dirty="0"/>
          </a:p>
          <a:p>
            <a:pPr eaLnBrk="0" fontAlgn="base" hangingPunct="0">
              <a:lnSpc>
                <a:spcPct val="100000"/>
              </a:lnSpc>
              <a:spcBef>
                <a:spcPct val="0"/>
              </a:spcBef>
              <a:spcAft>
                <a:spcPct val="0"/>
              </a:spcAft>
              <a:buClrTx/>
              <a:buSzTx/>
            </a:pPr>
            <a:endParaRPr kumimoji="0" lang="en-US" altLang="en-US" sz="1100" b="1" i="1" u="sng" strike="noStrike" cap="none" normalizeH="0" baseline="0" dirty="0">
              <a:ln>
                <a:noFill/>
              </a:ln>
              <a:solidFill>
                <a:schemeClr val="tx1"/>
              </a:solidFill>
              <a:effectLst/>
            </a:endParaRPr>
          </a:p>
          <a:p>
            <a:pPr eaLnBrk="0" fontAlgn="base" hangingPunct="0">
              <a:lnSpc>
                <a:spcPct val="100000"/>
              </a:lnSpc>
              <a:spcBef>
                <a:spcPct val="0"/>
              </a:spcBef>
              <a:spcAft>
                <a:spcPct val="0"/>
              </a:spcAft>
              <a:buClrTx/>
              <a:buSzTx/>
            </a:pPr>
            <a:r>
              <a:rPr lang="en-US" altLang="en-US" sz="1100" dirty="0"/>
              <a:t>This is due to people usually not home and </a:t>
            </a:r>
            <a:r>
              <a:rPr kumimoji="0" lang="en-US" altLang="en-US" sz="1100" b="0" i="0" u="none" strike="noStrike" cap="none" normalizeH="0" baseline="0" dirty="0">
                <a:ln>
                  <a:noFill/>
                </a:ln>
                <a:solidFill>
                  <a:schemeClr val="tx1"/>
                </a:solidFill>
                <a:effectLst/>
              </a:rPr>
              <a:t>people are</a:t>
            </a:r>
            <a:br>
              <a:rPr kumimoji="0" lang="en-US" altLang="en-US" sz="1100" b="0" i="0" u="none" strike="noStrike" cap="none" normalizeH="0" baseline="0" dirty="0">
                <a:ln>
                  <a:noFill/>
                </a:ln>
                <a:solidFill>
                  <a:schemeClr val="tx1"/>
                </a:solidFill>
                <a:effectLst/>
              </a:rPr>
            </a:br>
            <a:r>
              <a:rPr kumimoji="0" lang="en-US" altLang="en-US" sz="1100" b="0" i="0" u="none" strike="noStrike" cap="none" normalizeH="0" baseline="0" dirty="0">
                <a:ln>
                  <a:noFill/>
                </a:ln>
                <a:solidFill>
                  <a:schemeClr val="tx1"/>
                </a:solidFill>
                <a:effectLst/>
              </a:rPr>
              <a:t>asleep at night</a:t>
            </a:r>
          </a:p>
        </p:txBody>
      </p:sp>
    </p:spTree>
    <p:extLst>
      <p:ext uri="{BB962C8B-B14F-4D97-AF65-F5344CB8AC3E}">
        <p14:creationId xmlns:p14="http://schemas.microsoft.com/office/powerpoint/2010/main" val="214378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157552" y="-111236"/>
            <a:ext cx="10058400" cy="640080"/>
          </a:xfrm>
        </p:spPr>
        <p:txBody>
          <a:bodyPr>
            <a:normAutofit/>
          </a:bodyPr>
          <a:lstStyle/>
          <a:p>
            <a:r>
              <a:rPr lang="en-US" sz="3200" dirty="0"/>
              <a:t>Monthly Trends</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157551" y="421672"/>
            <a:ext cx="11484719" cy="640080"/>
          </a:xfrm>
        </p:spPr>
        <p:txBody>
          <a:bodyPr>
            <a:normAutofit/>
          </a:bodyPr>
          <a:lstStyle/>
          <a:p>
            <a:r>
              <a:rPr kumimoji="0" lang="en-US" altLang="en-US" b="0" i="0" u="none" strike="noStrike" normalizeH="0" baseline="0" dirty="0">
                <a:ln>
                  <a:noFill/>
                </a:ln>
                <a:solidFill>
                  <a:schemeClr val="tx1"/>
                </a:solidFill>
                <a:effectLst/>
              </a:rPr>
              <a:t>H</a:t>
            </a:r>
            <a:r>
              <a:rPr kumimoji="0" lang="en-US" altLang="en-US" b="0" i="0" u="none" strike="noStrike" cap="none" normalizeH="0" baseline="0" dirty="0">
                <a:ln>
                  <a:noFill/>
                </a:ln>
                <a:solidFill>
                  <a:schemeClr val="tx1"/>
                </a:solidFill>
                <a:effectLst/>
              </a:rPr>
              <a:t>ow energy consumption varies at different </a:t>
            </a:r>
            <a:r>
              <a:rPr lang="en-US" altLang="en-US" cap="none" dirty="0">
                <a:solidFill>
                  <a:schemeClr val="tx1"/>
                </a:solidFill>
              </a:rPr>
              <a:t>months by summing the daily energy consumption over a year</a:t>
            </a:r>
            <a:r>
              <a:rPr kumimoji="0" lang="en-US" altLang="en-US" b="0" i="0" u="none" strike="noStrike" cap="none" normalizeH="0" baseline="0" dirty="0">
                <a:ln>
                  <a:noFill/>
                </a:ln>
                <a:solidFill>
                  <a:schemeClr val="tx1"/>
                </a:solidFill>
                <a:effectLst/>
              </a:rPr>
              <a:t>.</a:t>
            </a:r>
            <a:br>
              <a:rPr kumimoji="0" lang="en-US" altLang="en-US" sz="2800" b="0" i="0" u="none" strike="noStrike" cap="none" normalizeH="0" baseline="0" dirty="0">
                <a:ln>
                  <a:noFill/>
                </a:ln>
                <a:solidFill>
                  <a:schemeClr val="tx1"/>
                </a:solidFill>
                <a:effectLst/>
              </a:rPr>
            </a:br>
            <a:endParaRPr lang="en-US" sz="1600" dirty="0"/>
          </a:p>
        </p:txBody>
      </p:sp>
      <p:pic>
        <p:nvPicPr>
          <p:cNvPr id="8" name="Content Placeholder 7" descr="Monthly Energy Trend Lines.png">
            <a:extLst>
              <a:ext uri="{FF2B5EF4-FFF2-40B4-BE49-F238E27FC236}">
                <a16:creationId xmlns:a16="http://schemas.microsoft.com/office/drawing/2014/main" id="{28D50F02-3CBD-35BA-ACF0-661C69CE3B00}"/>
              </a:ext>
            </a:extLst>
          </p:cNvPr>
          <p:cNvPicPr>
            <a:picLocks noGrp="1" noChangeAspect="1"/>
          </p:cNvPicPr>
          <p:nvPr>
            <p:ph sz="half" idx="2"/>
          </p:nvPr>
        </p:nvPicPr>
        <p:blipFill>
          <a:blip r:embed="rId2"/>
          <a:stretch>
            <a:fillRect/>
          </a:stretch>
        </p:blipFill>
        <p:spPr>
          <a:xfrm>
            <a:off x="255524" y="916234"/>
            <a:ext cx="6897538" cy="5412922"/>
          </a:xfrm>
          <a:prstGeom prst="rect">
            <a:avLst/>
          </a:prstGeom>
        </p:spPr>
      </p:pic>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7247330" y="890549"/>
            <a:ext cx="4944670" cy="6427360"/>
          </a:xfrm>
        </p:spPr>
        <p:txBody>
          <a:bodyPr>
            <a:noAutofit/>
          </a:bodyPr>
          <a:lstStyle/>
          <a:p>
            <a:pPr marL="0" indent="0" eaLnBrk="0" fontAlgn="base" hangingPunct="0">
              <a:lnSpc>
                <a:spcPct val="100000"/>
              </a:lnSpc>
              <a:spcBef>
                <a:spcPct val="0"/>
              </a:spcBef>
              <a:spcAft>
                <a:spcPct val="0"/>
              </a:spcAft>
              <a:buClrTx/>
              <a:buSzTx/>
              <a:buNone/>
            </a:pPr>
            <a:r>
              <a:rPr kumimoji="0" lang="en-US" altLang="en-US" sz="1200" b="1" i="1" u="sng" strike="noStrike" cap="none" normalizeH="0" baseline="0" dirty="0">
                <a:ln>
                  <a:noFill/>
                </a:ln>
                <a:solidFill>
                  <a:schemeClr val="tx1"/>
                </a:solidFill>
                <a:effectLst/>
              </a:rPr>
              <a:t> </a:t>
            </a:r>
            <a:r>
              <a:rPr kumimoji="0" lang="en-US" altLang="en-US" sz="1100" b="1" i="1" u="sng" strike="noStrike" cap="none" normalizeH="0" baseline="0" dirty="0">
                <a:ln>
                  <a:noFill/>
                </a:ln>
                <a:solidFill>
                  <a:schemeClr val="tx1"/>
                </a:solidFill>
                <a:effectLst/>
              </a:rPr>
              <a:t>1. Seasonal Impact:</a:t>
            </a:r>
          </a:p>
          <a:p>
            <a:pPr marL="0" indent="0" eaLnBrk="0" fontAlgn="base" hangingPunct="0">
              <a:lnSpc>
                <a:spcPct val="100000"/>
              </a:lnSpc>
              <a:spcBef>
                <a:spcPct val="0"/>
              </a:spcBef>
              <a:spcAft>
                <a:spcPct val="0"/>
              </a:spcAft>
              <a:buClrTx/>
              <a:buSzTx/>
              <a:buNone/>
            </a:pPr>
            <a:endParaRPr lang="en-US" altLang="en-US" sz="1100" b="1" i="1" u="sng" dirty="0"/>
          </a:p>
          <a:p>
            <a:pPr eaLnBrk="0" fontAlgn="base" hangingPunct="0">
              <a:lnSpc>
                <a:spcPct val="100000"/>
              </a:lnSpc>
              <a:spcBef>
                <a:spcPct val="0"/>
              </a:spcBef>
              <a:spcAft>
                <a:spcPct val="0"/>
              </a:spcAft>
              <a:buClrTx/>
              <a:buSzTx/>
            </a:pPr>
            <a:r>
              <a:rPr lang="en-US" sz="1100" dirty="0"/>
              <a:t>Higher energy consumption in winter months is due to high heating, and higher consumption in summer is due to cooling needs.</a:t>
            </a:r>
          </a:p>
          <a:p>
            <a:pPr marL="0" marR="0" lvl="0" indent="0" algn="l" defTabSz="914400" rtl="0" eaLnBrk="0" fontAlgn="base" latinLnBrk="0" hangingPunct="0">
              <a:lnSpc>
                <a:spcPct val="100000"/>
              </a:lnSpc>
              <a:spcBef>
                <a:spcPct val="0"/>
              </a:spcBef>
              <a:spcAft>
                <a:spcPct val="0"/>
              </a:spcAft>
              <a:buClrTx/>
              <a:buSzTx/>
              <a:buNone/>
              <a:tabLst/>
            </a:pPr>
            <a:br>
              <a:rPr lang="en-US" altLang="en-US" sz="1100" b="1" i="1" u="sng" dirty="0"/>
            </a:br>
            <a:r>
              <a:rPr lang="en-US" altLang="en-US" sz="1100" b="1" i="1" u="sng" dirty="0"/>
              <a:t>2. </a:t>
            </a:r>
            <a:r>
              <a:rPr lang="en-US" altLang="en-US" sz="1100" b="1" i="1" u="sng" dirty="0">
                <a:solidFill>
                  <a:schemeClr val="tx1"/>
                </a:solidFill>
              </a:rPr>
              <a:t>Monthly</a:t>
            </a:r>
            <a:r>
              <a:rPr kumimoji="0" lang="en-US" altLang="en-US" sz="1100" b="1" i="1" u="sng" strike="noStrike" cap="none" normalizeH="0" baseline="0" dirty="0">
                <a:ln>
                  <a:noFill/>
                </a:ln>
                <a:solidFill>
                  <a:schemeClr val="tx1"/>
                </a:solidFill>
                <a:effectLst/>
              </a:rPr>
              <a:t> Trends:</a:t>
            </a:r>
            <a:br>
              <a:rPr kumimoji="0" lang="en-US" altLang="en-US" sz="1100" b="1" i="1" u="sng" strike="noStrike" cap="none" normalizeH="0" baseline="0" dirty="0">
                <a:ln>
                  <a:noFill/>
                </a:ln>
                <a:solidFill>
                  <a:schemeClr val="tx1"/>
                </a:solidFill>
                <a:effectLst/>
              </a:rPr>
            </a:br>
            <a:endParaRPr kumimoji="0" lang="en-US" altLang="en-US" sz="1100" b="1" i="1" u="sng" strike="noStrike" cap="none" normalizeH="0" baseline="0" dirty="0">
              <a:ln>
                <a:noFill/>
              </a:ln>
              <a:solidFill>
                <a:schemeClr val="tx1"/>
              </a:solidFill>
              <a:effectLst/>
            </a:endParaRPr>
          </a:p>
          <a:p>
            <a:pPr marL="0" indent="0" eaLnBrk="0" fontAlgn="base" hangingPunct="0">
              <a:lnSpc>
                <a:spcPct val="100000"/>
              </a:lnSpc>
              <a:spcBef>
                <a:spcPct val="0"/>
              </a:spcBef>
              <a:spcAft>
                <a:spcPct val="0"/>
              </a:spcAft>
              <a:buClrTx/>
              <a:buSzTx/>
              <a:buNone/>
            </a:pPr>
            <a:r>
              <a:rPr kumimoji="0" lang="en-US" altLang="en-US" sz="1100" b="1" i="0" u="none" strike="noStrike" cap="none" normalizeH="0" baseline="0" dirty="0">
                <a:ln>
                  <a:noFill/>
                </a:ln>
                <a:solidFill>
                  <a:schemeClr val="tx1"/>
                </a:solidFill>
                <a:effectLst/>
              </a:rPr>
              <a:t>Peak </a:t>
            </a:r>
            <a:r>
              <a:rPr lang="en-US" altLang="en-US" sz="1100" b="1" dirty="0">
                <a:solidFill>
                  <a:schemeClr val="tx1"/>
                </a:solidFill>
              </a:rPr>
              <a:t>Months</a:t>
            </a:r>
            <a:r>
              <a:rPr kumimoji="0" lang="en-US" altLang="en-US" sz="1100" b="0" i="0" u="none" strike="noStrike" cap="none" normalizeH="0" baseline="0" dirty="0">
                <a:ln>
                  <a:noFill/>
                </a:ln>
                <a:solidFill>
                  <a:schemeClr val="tx1"/>
                </a:solidFill>
                <a:effectLst/>
              </a:rPr>
              <a:t>:</a:t>
            </a:r>
            <a:r>
              <a:rPr lang="en-US" altLang="en-US" sz="1100" dirty="0"/>
              <a:t> </a:t>
            </a:r>
          </a:p>
          <a:p>
            <a:pPr eaLnBrk="0" fontAlgn="base" hangingPunct="0">
              <a:lnSpc>
                <a:spcPct val="100000"/>
              </a:lnSpc>
              <a:spcBef>
                <a:spcPct val="0"/>
              </a:spcBef>
              <a:spcAft>
                <a:spcPct val="0"/>
              </a:spcAft>
              <a:buClrTx/>
              <a:buSzTx/>
            </a:pPr>
            <a:r>
              <a:rPr lang="en-US" sz="1100" dirty="0"/>
              <a:t>The highest energy consumption is recorded in August at 509,518.8 kWh, with June also showing a significant peak at 500,376 kWh. </a:t>
            </a:r>
          </a:p>
          <a:p>
            <a:pPr eaLnBrk="0" fontAlgn="base" hangingPunct="0">
              <a:lnSpc>
                <a:spcPct val="100000"/>
              </a:lnSpc>
              <a:spcBef>
                <a:spcPct val="0"/>
              </a:spcBef>
              <a:spcAft>
                <a:spcPct val="0"/>
              </a:spcAft>
              <a:buClrTx/>
              <a:buSzTx/>
            </a:pPr>
            <a:endParaRPr lang="en-US" sz="1100" dirty="0"/>
          </a:p>
          <a:p>
            <a:pPr eaLnBrk="0" fontAlgn="base" hangingPunct="0">
              <a:lnSpc>
                <a:spcPct val="100000"/>
              </a:lnSpc>
              <a:spcBef>
                <a:spcPct val="0"/>
              </a:spcBef>
              <a:spcAft>
                <a:spcPct val="0"/>
              </a:spcAft>
              <a:buClrTx/>
              <a:buSzTx/>
            </a:pPr>
            <a:r>
              <a:rPr lang="en-US" sz="1100" dirty="0"/>
              <a:t>These peaks are likely due to high cooling demands during the summer months, indicating a substantial load on the energy infrastructure.</a:t>
            </a:r>
          </a:p>
          <a:p>
            <a:pPr eaLnBrk="0" fontAlgn="base" hangingPunct="0">
              <a:lnSpc>
                <a:spcPct val="100000"/>
              </a:lnSpc>
              <a:spcBef>
                <a:spcPct val="0"/>
              </a:spcBef>
              <a:spcAft>
                <a:spcPct val="0"/>
              </a:spcAft>
              <a:buClrTx/>
              <a:buSzTx/>
            </a:pPr>
            <a:endParaRPr kumimoji="0" lang="en-US" altLang="en-US" sz="1100" b="0" i="0" u="none" strike="noStrike" cap="none" normalizeH="0" baseline="0" dirty="0">
              <a:ln>
                <a:noFill/>
              </a:ln>
              <a:solidFill>
                <a:schemeClr val="tx1"/>
              </a:solidFill>
              <a:effectLst/>
            </a:endParaRPr>
          </a:p>
          <a:p>
            <a:pPr marL="0" indent="0" eaLnBrk="0" fontAlgn="base" hangingPunct="0">
              <a:lnSpc>
                <a:spcPct val="100000"/>
              </a:lnSpc>
              <a:spcBef>
                <a:spcPct val="0"/>
              </a:spcBef>
              <a:spcAft>
                <a:spcPct val="0"/>
              </a:spcAft>
              <a:buClrTx/>
              <a:buSzTx/>
              <a:buNone/>
            </a:pPr>
            <a:r>
              <a:rPr lang="en-US" altLang="en-US" sz="1100" b="1" dirty="0">
                <a:solidFill>
                  <a:schemeClr val="tx1"/>
                </a:solidFill>
              </a:rPr>
              <a:t>Lows in Months:</a:t>
            </a:r>
          </a:p>
          <a:p>
            <a:pPr marL="0" indent="0" algn="just" eaLnBrk="0" fontAlgn="base" hangingPunct="0">
              <a:lnSpc>
                <a:spcPct val="100000"/>
              </a:lnSpc>
              <a:spcBef>
                <a:spcPct val="0"/>
              </a:spcBef>
              <a:spcAft>
                <a:spcPct val="0"/>
              </a:spcAft>
              <a:buClrTx/>
              <a:buSzTx/>
              <a:buNone/>
            </a:pPr>
            <a:r>
              <a:rPr lang="en-US" sz="1050" dirty="0"/>
              <a:t>   The lowest consumption is in November at 353,983.2 kWh, likely due to milder </a:t>
            </a:r>
          </a:p>
          <a:p>
            <a:pPr marL="0" indent="0" algn="just" eaLnBrk="0" fontAlgn="base" hangingPunct="0">
              <a:lnSpc>
                <a:spcPct val="100000"/>
              </a:lnSpc>
              <a:spcBef>
                <a:spcPct val="0"/>
              </a:spcBef>
              <a:spcAft>
                <a:spcPct val="0"/>
              </a:spcAft>
              <a:buClrTx/>
              <a:buSzTx/>
              <a:buNone/>
            </a:pPr>
            <a:r>
              <a:rPr lang="en-US" sz="1050" dirty="0"/>
              <a:t>   autumn  weather. Consumption stabilizes around 420,955.9 kWh in February and March.</a:t>
            </a:r>
          </a:p>
          <a:p>
            <a:pPr marL="0" indent="0" algn="just" eaLnBrk="0" fontAlgn="base" hangingPunct="0">
              <a:lnSpc>
                <a:spcPct val="100000"/>
              </a:lnSpc>
              <a:spcBef>
                <a:spcPct val="0"/>
              </a:spcBef>
              <a:spcAft>
                <a:spcPct val="0"/>
              </a:spcAft>
              <a:buClrTx/>
              <a:buSzTx/>
              <a:buNone/>
            </a:pPr>
            <a:endParaRPr lang="en-US" sz="1050" dirty="0"/>
          </a:p>
          <a:p>
            <a:pPr marL="0" indent="0" algn="just" eaLnBrk="0" fontAlgn="base" hangingPunct="0">
              <a:lnSpc>
                <a:spcPct val="100000"/>
              </a:lnSpc>
              <a:spcBef>
                <a:spcPct val="0"/>
              </a:spcBef>
              <a:spcAft>
                <a:spcPct val="0"/>
              </a:spcAft>
              <a:buClrTx/>
              <a:buSzTx/>
              <a:buNone/>
            </a:pPr>
            <a:r>
              <a:rPr lang="en-US" sz="1050" dirty="0"/>
              <a:t>   Possibly due to moderate weather conditions.</a:t>
            </a:r>
            <a:endParaRPr kumimoji="0" lang="en-US" altLang="en-US" sz="1100" b="1" i="0" u="none" strike="noStrike" cap="none" normalizeH="0" baseline="0" dirty="0">
              <a:ln>
                <a:noFill/>
              </a:ln>
              <a:solidFill>
                <a:schemeClr val="tx1"/>
              </a:solidFill>
              <a:effectLst/>
            </a:endParaRPr>
          </a:p>
          <a:p>
            <a:pPr marL="0" indent="0">
              <a:buNone/>
            </a:pPr>
            <a:endParaRPr lang="en-US" sz="1100" dirty="0"/>
          </a:p>
          <a:p>
            <a:pPr marL="0" indent="0">
              <a:lnSpc>
                <a:spcPct val="100000"/>
              </a:lnSpc>
              <a:spcBef>
                <a:spcPts val="0"/>
              </a:spcBef>
              <a:spcAft>
                <a:spcPts val="0"/>
              </a:spcAft>
              <a:buNone/>
            </a:pPr>
            <a:r>
              <a:rPr lang="en-US" sz="1100" b="1" dirty="0">
                <a:solidFill>
                  <a:schemeClr val="tx1"/>
                </a:solidFill>
              </a:rPr>
              <a:t>Seasonal and Transitional Variations:</a:t>
            </a:r>
          </a:p>
          <a:p>
            <a:pPr>
              <a:lnSpc>
                <a:spcPct val="100000"/>
              </a:lnSpc>
              <a:spcBef>
                <a:spcPts val="0"/>
              </a:spcBef>
              <a:spcAft>
                <a:spcPts val="0"/>
              </a:spcAft>
              <a:buClr>
                <a:schemeClr val="tx1"/>
              </a:buClr>
              <a:buFont typeface="Wingdings" panose="05000000000000000000" pitchFamily="2" charset="2"/>
              <a:buChar char="§"/>
            </a:pPr>
            <a:r>
              <a:rPr lang="en-US" sz="1100" dirty="0"/>
              <a:t>Energy consumption is high in January at 441,244.8 kWh due to heating needs and peaks in July at 509,518.8 kWh driven by extensive cooling demands.</a:t>
            </a:r>
          </a:p>
          <a:p>
            <a:pPr marL="0" indent="0">
              <a:lnSpc>
                <a:spcPct val="100000"/>
              </a:lnSpc>
              <a:spcBef>
                <a:spcPts val="0"/>
              </a:spcBef>
              <a:spcAft>
                <a:spcPts val="0"/>
              </a:spcAft>
              <a:buNone/>
            </a:pPr>
            <a:r>
              <a:rPr lang="en-US" sz="1100" dirty="0"/>
              <a:t> </a:t>
            </a:r>
          </a:p>
          <a:p>
            <a:pPr>
              <a:lnSpc>
                <a:spcPct val="100000"/>
              </a:lnSpc>
              <a:spcBef>
                <a:spcPts val="0"/>
              </a:spcBef>
              <a:spcAft>
                <a:spcPts val="0"/>
              </a:spcAft>
              <a:buClr>
                <a:schemeClr val="tx1"/>
              </a:buClr>
              <a:buFont typeface="Wingdings" panose="05000000000000000000" pitchFamily="2" charset="2"/>
              <a:buChar char="§"/>
            </a:pPr>
            <a:r>
              <a:rPr lang="en-US" sz="1100" dirty="0"/>
              <a:t>In April, consumption rises to 443,488.8 kWh, signaling the onset of cooling requirements, while in October, it decreases to 419,854.8 kWh due to cooler weather and reduced cooling needs.</a:t>
            </a:r>
          </a:p>
          <a:p>
            <a:pPr eaLnBrk="0" fontAlgn="base" hangingPunct="0">
              <a:lnSpc>
                <a:spcPct val="100000"/>
              </a:lnSpc>
              <a:spcBef>
                <a:spcPct val="0"/>
              </a:spcBef>
              <a:spcAft>
                <a:spcPct val="0"/>
              </a:spcAft>
              <a:buClrTx/>
              <a:buSzTx/>
            </a:pPr>
            <a:br>
              <a:rPr lang="en-US" altLang="en-US" sz="1100" dirty="0"/>
            </a:br>
            <a:endParaRPr lang="en-US" altLang="en-US" sz="1100" dirty="0"/>
          </a:p>
        </p:txBody>
      </p:sp>
    </p:spTree>
    <p:extLst>
      <p:ext uri="{BB962C8B-B14F-4D97-AF65-F5344CB8AC3E}">
        <p14:creationId xmlns:p14="http://schemas.microsoft.com/office/powerpoint/2010/main" val="161555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92238" y="-53320"/>
            <a:ext cx="10058400" cy="640080"/>
          </a:xfrm>
        </p:spPr>
        <p:txBody>
          <a:bodyPr>
            <a:normAutofit/>
          </a:bodyPr>
          <a:lstStyle/>
          <a:p>
            <a:r>
              <a:rPr lang="en-US" sz="2800" dirty="0"/>
              <a:t> Peak Energy Consumption (Peaks and Lows)</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187779" y="455063"/>
            <a:ext cx="8791656" cy="640080"/>
          </a:xfrm>
        </p:spPr>
        <p:txBody>
          <a:bodyPr>
            <a:normAutofit/>
          </a:bodyPr>
          <a:lstStyle/>
          <a:p>
            <a:r>
              <a:rPr kumimoji="0" lang="en-US" altLang="en-US" sz="1600" b="0" i="0" u="none" strike="noStrike" normalizeH="0" baseline="0" dirty="0">
                <a:ln>
                  <a:noFill/>
                </a:ln>
                <a:solidFill>
                  <a:schemeClr val="tx1"/>
                </a:solidFill>
                <a:effectLst/>
              </a:rPr>
              <a:t>H</a:t>
            </a:r>
            <a:r>
              <a:rPr kumimoji="0" lang="en-US" altLang="en-US" sz="1600" b="0" i="0" u="none" strike="noStrike" cap="none" normalizeH="0" baseline="0" dirty="0">
                <a:ln>
                  <a:noFill/>
                </a:ln>
                <a:solidFill>
                  <a:schemeClr val="tx1"/>
                </a:solidFill>
                <a:effectLst/>
              </a:rPr>
              <a:t>ow energy consumption varies at different hours over a week, resulting in Peaks and Dips.</a:t>
            </a:r>
            <a:br>
              <a:rPr kumimoji="0" lang="en-US" altLang="en-US" sz="2800" b="0" i="0" u="none" strike="noStrike" cap="none" normalizeH="0" baseline="0" dirty="0">
                <a:ln>
                  <a:noFill/>
                </a:ln>
                <a:solidFill>
                  <a:schemeClr val="tx1"/>
                </a:solidFill>
                <a:effectLst/>
              </a:rPr>
            </a:br>
            <a:endParaRPr lang="en-US" sz="1600" dirty="0"/>
          </a:p>
        </p:txBody>
      </p:sp>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7227119" y="897467"/>
            <a:ext cx="4947273" cy="6372871"/>
          </a:xfrm>
        </p:spPr>
        <p:txBody>
          <a:bodyPr>
            <a:noAutofit/>
          </a:bodyPr>
          <a:lstStyle/>
          <a:p>
            <a:pPr marL="0" indent="0" eaLnBrk="0" fontAlgn="base" hangingPunct="0">
              <a:lnSpc>
                <a:spcPct val="100000"/>
              </a:lnSpc>
              <a:spcBef>
                <a:spcPct val="0"/>
              </a:spcBef>
              <a:spcAft>
                <a:spcPct val="0"/>
              </a:spcAft>
              <a:buClrTx/>
              <a:buSzTx/>
              <a:buNone/>
            </a:pPr>
            <a:r>
              <a:rPr kumimoji="0" lang="en-US" altLang="en-US" sz="1200" b="1" i="1" u="sng" strike="noStrike" cap="none" normalizeH="0" baseline="0" dirty="0">
                <a:ln>
                  <a:noFill/>
                </a:ln>
                <a:solidFill>
                  <a:schemeClr val="tx1"/>
                </a:solidFill>
                <a:effectLst/>
              </a:rPr>
              <a:t> </a:t>
            </a:r>
            <a:r>
              <a:rPr kumimoji="0" lang="en-US" altLang="en-US" sz="1100" b="1" i="1" u="sng" strike="noStrike" cap="none" normalizeH="0" baseline="0" dirty="0">
                <a:ln>
                  <a:noFill/>
                </a:ln>
                <a:solidFill>
                  <a:schemeClr val="tx1"/>
                </a:solidFill>
                <a:effectLst/>
              </a:rPr>
              <a:t>1. Seasonal Impact:</a:t>
            </a:r>
          </a:p>
          <a:p>
            <a:pPr marL="0" indent="0" eaLnBrk="0" fontAlgn="base" hangingPunct="0">
              <a:lnSpc>
                <a:spcPct val="100000"/>
              </a:lnSpc>
              <a:spcBef>
                <a:spcPct val="0"/>
              </a:spcBef>
              <a:spcAft>
                <a:spcPct val="0"/>
              </a:spcAft>
              <a:buClrTx/>
              <a:buSzTx/>
              <a:buNone/>
            </a:pPr>
            <a:endParaRPr lang="en-US" altLang="en-US" sz="1100" b="1" i="1" u="sng" dirty="0"/>
          </a:p>
          <a:p>
            <a:pPr eaLnBrk="0" fontAlgn="base" hangingPunct="0">
              <a:lnSpc>
                <a:spcPct val="100000"/>
              </a:lnSpc>
              <a:spcBef>
                <a:spcPct val="0"/>
              </a:spcBef>
              <a:spcAft>
                <a:spcPct val="0"/>
              </a:spcAft>
              <a:buClrTx/>
              <a:buSzTx/>
            </a:pPr>
            <a:r>
              <a:rPr lang="en-US" sz="1100" dirty="0"/>
              <a:t>Higher energy consumption in Summer months is due to high cooling, and higher consumption in winter is due to heating needs.</a:t>
            </a:r>
          </a:p>
          <a:p>
            <a:pPr marL="0" marR="0" lvl="0" indent="0" algn="l" defTabSz="914400" rtl="0" eaLnBrk="0" fontAlgn="base" latinLnBrk="0" hangingPunct="0">
              <a:lnSpc>
                <a:spcPct val="100000"/>
              </a:lnSpc>
              <a:spcBef>
                <a:spcPct val="0"/>
              </a:spcBef>
              <a:spcAft>
                <a:spcPct val="0"/>
              </a:spcAft>
              <a:buClrTx/>
              <a:buSzTx/>
              <a:buNone/>
              <a:tabLst/>
            </a:pPr>
            <a:br>
              <a:rPr lang="en-US" altLang="en-US" sz="1100" b="1" i="1" u="sng" dirty="0"/>
            </a:br>
            <a:r>
              <a:rPr lang="en-US" altLang="en-US" sz="1100" b="1" i="1" u="sng" dirty="0"/>
              <a:t>2. </a:t>
            </a:r>
            <a:r>
              <a:rPr lang="en-US" altLang="en-US" sz="1100" b="1" i="1" u="sng" dirty="0">
                <a:solidFill>
                  <a:schemeClr val="tx1"/>
                </a:solidFill>
              </a:rPr>
              <a:t>Hourly</a:t>
            </a:r>
            <a:r>
              <a:rPr kumimoji="0" lang="en-US" altLang="en-US" sz="1100" b="1" i="1" u="sng" strike="noStrike" cap="none" normalizeH="0" baseline="0" dirty="0">
                <a:ln>
                  <a:noFill/>
                </a:ln>
                <a:solidFill>
                  <a:schemeClr val="tx1"/>
                </a:solidFill>
                <a:effectLst/>
              </a:rPr>
              <a:t> Trends:</a:t>
            </a:r>
            <a:br>
              <a:rPr kumimoji="0" lang="en-US" altLang="en-US" sz="1100" b="1" i="1" u="sng" strike="noStrike" cap="none" normalizeH="0" baseline="0" dirty="0">
                <a:ln>
                  <a:noFill/>
                </a:ln>
                <a:solidFill>
                  <a:schemeClr val="tx1"/>
                </a:solidFill>
                <a:effectLst/>
              </a:rPr>
            </a:br>
            <a:endParaRPr kumimoji="0" lang="en-US" altLang="en-US" sz="1100" b="1" i="1" u="sng" strike="noStrike" cap="none" normalizeH="0" baseline="0" dirty="0">
              <a:ln>
                <a:noFill/>
              </a:ln>
              <a:solidFill>
                <a:schemeClr val="tx1"/>
              </a:solidFill>
              <a:effectLst/>
            </a:endParaRPr>
          </a:p>
          <a:p>
            <a:pPr indent="0" eaLnBrk="0" fontAlgn="base" hangingPunct="0">
              <a:lnSpc>
                <a:spcPct val="100000"/>
              </a:lnSpc>
              <a:spcBef>
                <a:spcPct val="0"/>
              </a:spcBef>
              <a:spcAft>
                <a:spcPct val="0"/>
              </a:spcAft>
              <a:buClrTx/>
              <a:buSzTx/>
              <a:buNone/>
            </a:pPr>
            <a:r>
              <a:rPr lang="en-US" altLang="en-US" sz="1100" b="1" dirty="0">
                <a:solidFill>
                  <a:schemeClr val="tx1"/>
                </a:solidFill>
              </a:rPr>
              <a:t>Morning Peaks</a:t>
            </a:r>
            <a:r>
              <a:rPr kumimoji="0" lang="en-US" altLang="en-US" sz="1100" b="0" i="0" u="none" strike="noStrike" cap="none" normalizeH="0" baseline="0" dirty="0">
                <a:ln>
                  <a:noFill/>
                </a:ln>
                <a:solidFill>
                  <a:schemeClr val="tx1"/>
                </a:solidFill>
                <a:effectLst/>
              </a:rPr>
              <a:t>:</a:t>
            </a:r>
            <a:r>
              <a:rPr lang="en-US" altLang="en-US" sz="1100" dirty="0">
                <a:solidFill>
                  <a:schemeClr val="tx1"/>
                </a:solidFill>
              </a:rPr>
              <a:t> </a:t>
            </a:r>
          </a:p>
          <a:p>
            <a:pPr eaLnBrk="0" fontAlgn="base" hangingPunct="0">
              <a:lnSpc>
                <a:spcPct val="100000"/>
              </a:lnSpc>
              <a:spcBef>
                <a:spcPct val="0"/>
              </a:spcBef>
              <a:spcAft>
                <a:spcPct val="0"/>
              </a:spcAft>
              <a:buClrTx/>
              <a:buSzTx/>
            </a:pPr>
            <a:r>
              <a:rPr lang="en-US" sz="1100" b="1" dirty="0">
                <a:solidFill>
                  <a:schemeClr val="tx1"/>
                </a:solidFill>
              </a:rPr>
              <a:t>6:00 AM - 9:00 AM:</a:t>
            </a:r>
            <a:r>
              <a:rPr lang="en-US" sz="1100" dirty="0">
                <a:solidFill>
                  <a:schemeClr val="tx1"/>
                </a:solidFill>
              </a:rPr>
              <a:t> The highest average energy consumption is observed at 300 kWh at 6:00 AM, followed closely by 297.6 kWh at 7:00 AM, and 292.8 kWh at 8:00 AM.</a:t>
            </a:r>
          </a:p>
          <a:p>
            <a:pPr eaLnBrk="0" fontAlgn="base" hangingPunct="0">
              <a:lnSpc>
                <a:spcPct val="100000"/>
              </a:lnSpc>
              <a:spcBef>
                <a:spcPct val="0"/>
              </a:spcBef>
              <a:spcAft>
                <a:spcPct val="0"/>
              </a:spcAft>
              <a:buClrTx/>
              <a:buSzTx/>
            </a:pPr>
            <a:endParaRPr kumimoji="0" lang="en-US" altLang="en-US" sz="11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buClrTx/>
              <a:buSzTx/>
            </a:pPr>
            <a:r>
              <a:rPr lang="en-US" sz="1100" dirty="0">
                <a:solidFill>
                  <a:schemeClr val="tx1"/>
                </a:solidFill>
              </a:rPr>
              <a:t>Residents prepare for their day, leading to a surge in energy usage for heating/cooling, cooking, and lighting.</a:t>
            </a:r>
          </a:p>
          <a:p>
            <a:pPr eaLnBrk="0" fontAlgn="base" hangingPunct="0">
              <a:lnSpc>
                <a:spcPct val="100000"/>
              </a:lnSpc>
              <a:spcBef>
                <a:spcPct val="0"/>
              </a:spcBef>
              <a:spcAft>
                <a:spcPct val="0"/>
              </a:spcAft>
              <a:buClrTx/>
              <a:buSzTx/>
            </a:pPr>
            <a:endParaRPr kumimoji="0" lang="en-US" altLang="en-US" sz="1100" b="0" i="0" u="none" strike="noStrike" cap="none" normalizeH="0" baseline="0" dirty="0">
              <a:ln>
                <a:noFill/>
              </a:ln>
              <a:solidFill>
                <a:schemeClr val="tx1"/>
              </a:solidFill>
              <a:effectLst/>
            </a:endParaRPr>
          </a:p>
          <a:p>
            <a:pPr indent="0" eaLnBrk="0" fontAlgn="base" hangingPunct="0">
              <a:lnSpc>
                <a:spcPct val="100000"/>
              </a:lnSpc>
              <a:spcBef>
                <a:spcPct val="0"/>
              </a:spcBef>
              <a:spcAft>
                <a:spcPct val="0"/>
              </a:spcAft>
              <a:buClrTx/>
              <a:buSzTx/>
              <a:buNone/>
            </a:pPr>
            <a:r>
              <a:rPr lang="en-US" altLang="en-US" sz="1100" b="1" dirty="0">
                <a:solidFill>
                  <a:schemeClr val="tx1"/>
                </a:solidFill>
              </a:rPr>
              <a:t>Evening Peaks:</a:t>
            </a:r>
          </a:p>
          <a:p>
            <a:pPr indent="0" eaLnBrk="0" fontAlgn="base" hangingPunct="0">
              <a:lnSpc>
                <a:spcPct val="100000"/>
              </a:lnSpc>
              <a:spcBef>
                <a:spcPct val="0"/>
              </a:spcBef>
              <a:spcAft>
                <a:spcPct val="0"/>
              </a:spcAft>
              <a:buClrTx/>
              <a:buSzTx/>
              <a:buNone/>
            </a:pPr>
            <a:r>
              <a:rPr lang="en-US" sz="1100" b="1" dirty="0">
                <a:solidFill>
                  <a:schemeClr val="tx1"/>
                </a:solidFill>
              </a:rPr>
              <a:t>5:00 PM - 8:00 PM:</a:t>
            </a:r>
            <a:r>
              <a:rPr lang="en-US" sz="1100" dirty="0">
                <a:solidFill>
                  <a:schemeClr val="tx1"/>
                </a:solidFill>
              </a:rPr>
              <a:t> Another significant peak in energy consumption occurs at 5:00 PM with  184.8 kWh, 292.8 kWh at 8:00 PM, and 290.4 kWh at 9:00 PM.</a:t>
            </a:r>
          </a:p>
          <a:p>
            <a:pPr indent="0" eaLnBrk="0" fontAlgn="base" hangingPunct="0">
              <a:lnSpc>
                <a:spcPct val="100000"/>
              </a:lnSpc>
              <a:spcBef>
                <a:spcPct val="0"/>
              </a:spcBef>
              <a:spcAft>
                <a:spcPct val="0"/>
              </a:spcAft>
              <a:buClrTx/>
              <a:buSzTx/>
              <a:buNone/>
            </a:pPr>
            <a:endParaRPr lang="en-US" sz="1100" dirty="0">
              <a:solidFill>
                <a:schemeClr val="tx1"/>
              </a:solidFill>
            </a:endParaRPr>
          </a:p>
          <a:p>
            <a:pPr indent="0" eaLnBrk="0" fontAlgn="base" hangingPunct="0">
              <a:lnSpc>
                <a:spcPct val="100000"/>
              </a:lnSpc>
              <a:spcBef>
                <a:spcPct val="0"/>
              </a:spcBef>
              <a:spcAft>
                <a:spcPct val="0"/>
              </a:spcAft>
              <a:buClrTx/>
              <a:buSzTx/>
              <a:buNone/>
            </a:pPr>
            <a:r>
              <a:rPr lang="en-US" sz="1100" dirty="0">
                <a:solidFill>
                  <a:schemeClr val="tx1"/>
                </a:solidFill>
              </a:rPr>
              <a:t>The return home from work or school results in increased usage of household appliances, entertainment systems, and climate control.</a:t>
            </a:r>
          </a:p>
          <a:p>
            <a:pPr indent="0" eaLnBrk="0" fontAlgn="base" hangingPunct="0">
              <a:lnSpc>
                <a:spcPct val="100000"/>
              </a:lnSpc>
              <a:spcBef>
                <a:spcPct val="0"/>
              </a:spcBef>
              <a:spcAft>
                <a:spcPct val="0"/>
              </a:spcAft>
              <a:buClrTx/>
              <a:buSzTx/>
              <a:buNone/>
            </a:pPr>
            <a:endParaRPr lang="en-US" sz="1100" dirty="0">
              <a:solidFill>
                <a:schemeClr val="tx1"/>
              </a:solidFill>
            </a:endParaRPr>
          </a:p>
          <a:p>
            <a:pPr indent="0">
              <a:lnSpc>
                <a:spcPct val="100000"/>
              </a:lnSpc>
              <a:spcBef>
                <a:spcPts val="0"/>
              </a:spcBef>
              <a:spcAft>
                <a:spcPts val="0"/>
              </a:spcAft>
              <a:buNone/>
            </a:pPr>
            <a:r>
              <a:rPr lang="en-US" sz="1100" b="1" dirty="0">
                <a:solidFill>
                  <a:schemeClr val="tx1"/>
                </a:solidFill>
              </a:rPr>
              <a:t>Off-Peak Hours and Afternoon Dips:</a:t>
            </a:r>
          </a:p>
          <a:p>
            <a:pPr indent="0">
              <a:lnSpc>
                <a:spcPct val="100000"/>
              </a:lnSpc>
              <a:spcBef>
                <a:spcPts val="0"/>
              </a:spcBef>
              <a:spcAft>
                <a:spcPts val="0"/>
              </a:spcAft>
              <a:buNone/>
            </a:pPr>
            <a:r>
              <a:rPr lang="en-US" sz="1100" b="1" dirty="0">
                <a:solidFill>
                  <a:schemeClr val="tx1"/>
                </a:solidFill>
              </a:rPr>
              <a:t>12:00 AM - 5:00 AM &amp; 12:00 PM - 4:00 PM:</a:t>
            </a:r>
            <a:r>
              <a:rPr lang="en-US" sz="1100" dirty="0">
                <a:solidFill>
                  <a:schemeClr val="tx1"/>
                </a:solidFill>
              </a:rPr>
              <a:t> Lowest consumption averaging 98.4 kWh to 132 kWh.</a:t>
            </a:r>
          </a:p>
          <a:p>
            <a:pPr indent="0">
              <a:lnSpc>
                <a:spcPct val="100000"/>
              </a:lnSpc>
              <a:spcBef>
                <a:spcPts val="0"/>
              </a:spcBef>
              <a:spcAft>
                <a:spcPts val="0"/>
              </a:spcAft>
              <a:buNone/>
            </a:pPr>
            <a:endParaRPr lang="en-US" sz="1100" dirty="0">
              <a:solidFill>
                <a:schemeClr val="tx1"/>
              </a:solidFill>
            </a:endParaRPr>
          </a:p>
          <a:p>
            <a:pPr indent="0">
              <a:lnSpc>
                <a:spcPct val="100000"/>
              </a:lnSpc>
              <a:spcBef>
                <a:spcPts val="0"/>
              </a:spcBef>
              <a:spcAft>
                <a:spcPts val="0"/>
              </a:spcAft>
              <a:buNone/>
            </a:pPr>
            <a:r>
              <a:rPr lang="en-US" sz="1100" dirty="0">
                <a:solidFill>
                  <a:schemeClr val="tx1"/>
                </a:solidFill>
              </a:rPr>
              <a:t>Minimal energy use as residents are typically asleep, at work, or school, leading to reduced appliance and lighting use.</a:t>
            </a:r>
          </a:p>
          <a:p>
            <a:pPr indent="0">
              <a:lnSpc>
                <a:spcPct val="100000"/>
              </a:lnSpc>
              <a:spcBef>
                <a:spcPts val="0"/>
              </a:spcBef>
              <a:spcAft>
                <a:spcPts val="0"/>
              </a:spcAft>
              <a:buNone/>
            </a:pPr>
            <a:endParaRPr lang="en-US" sz="1100" dirty="0">
              <a:solidFill>
                <a:schemeClr val="tx1"/>
              </a:solidFill>
            </a:endParaRPr>
          </a:p>
          <a:p>
            <a:pPr indent="0">
              <a:lnSpc>
                <a:spcPct val="100000"/>
              </a:lnSpc>
              <a:spcBef>
                <a:spcPts val="0"/>
              </a:spcBef>
              <a:spcAft>
                <a:spcPts val="0"/>
              </a:spcAft>
              <a:buNone/>
            </a:pPr>
            <a:r>
              <a:rPr lang="en-US" sz="1100" b="1" dirty="0">
                <a:solidFill>
                  <a:schemeClr val="tx1"/>
                </a:solidFill>
              </a:rPr>
              <a:t>Midday Usage:</a:t>
            </a:r>
          </a:p>
          <a:p>
            <a:pPr indent="0">
              <a:lnSpc>
                <a:spcPct val="100000"/>
              </a:lnSpc>
              <a:spcBef>
                <a:spcPts val="0"/>
              </a:spcBef>
              <a:spcAft>
                <a:spcPts val="0"/>
              </a:spcAft>
              <a:buNone/>
            </a:pPr>
            <a:r>
              <a:rPr lang="en-US" sz="1100" b="1" dirty="0">
                <a:solidFill>
                  <a:schemeClr val="tx1"/>
                </a:solidFill>
              </a:rPr>
              <a:t>10:00 AM - 12:00 PM:</a:t>
            </a:r>
            <a:r>
              <a:rPr lang="en-US" sz="1100" dirty="0">
                <a:solidFill>
                  <a:schemeClr val="tx1"/>
                </a:solidFill>
              </a:rPr>
              <a:t> Energy consumption stabilizes around 132 kWh to 290.4 kWh. During this time, usage is consistent due to a combination of ongoing household activities and work-from-home setups.</a:t>
            </a:r>
          </a:p>
          <a:p>
            <a:pPr marL="0" indent="0">
              <a:lnSpc>
                <a:spcPct val="100000"/>
              </a:lnSpc>
              <a:spcBef>
                <a:spcPts val="0"/>
              </a:spcBef>
              <a:spcAft>
                <a:spcPts val="0"/>
              </a:spcAft>
              <a:buNone/>
            </a:pPr>
            <a:br>
              <a:rPr lang="en-US" altLang="en-US" sz="1100" dirty="0"/>
            </a:br>
            <a:endParaRPr lang="en-US" altLang="en-US" sz="1100" dirty="0"/>
          </a:p>
        </p:txBody>
      </p:sp>
      <p:sp>
        <p:nvSpPr>
          <p:cNvPr id="5" name="Content Placeholder 4">
            <a:extLst>
              <a:ext uri="{FF2B5EF4-FFF2-40B4-BE49-F238E27FC236}">
                <a16:creationId xmlns:a16="http://schemas.microsoft.com/office/drawing/2014/main" id="{EF01A290-EA82-B94A-E612-780D25C62052}"/>
              </a:ext>
            </a:extLst>
          </p:cNvPr>
          <p:cNvSpPr>
            <a:spLocks noGrp="1"/>
          </p:cNvSpPr>
          <p:nvPr>
            <p:ph sz="half" idx="2"/>
          </p:nvPr>
        </p:nvSpPr>
        <p:spPr/>
        <p:txBody>
          <a:bodyPr/>
          <a:lstStyle/>
          <a:p>
            <a:endParaRPr lang="en-US"/>
          </a:p>
        </p:txBody>
      </p:sp>
      <p:pic>
        <p:nvPicPr>
          <p:cNvPr id="7" name="Picture 6" descr="Peak Usage Times.png">
            <a:extLst>
              <a:ext uri="{FF2B5EF4-FFF2-40B4-BE49-F238E27FC236}">
                <a16:creationId xmlns:a16="http://schemas.microsoft.com/office/drawing/2014/main" id="{A6C737AA-4524-006F-5B2F-0B6888114551}"/>
              </a:ext>
            </a:extLst>
          </p:cNvPr>
          <p:cNvPicPr>
            <a:picLocks noChangeAspect="1"/>
          </p:cNvPicPr>
          <p:nvPr/>
        </p:nvPicPr>
        <p:blipFill>
          <a:blip r:embed="rId2"/>
          <a:stretch>
            <a:fillRect/>
          </a:stretch>
        </p:blipFill>
        <p:spPr>
          <a:xfrm>
            <a:off x="187779" y="897467"/>
            <a:ext cx="6929332" cy="5431690"/>
          </a:xfrm>
          <a:prstGeom prst="rect">
            <a:avLst/>
          </a:prstGeom>
        </p:spPr>
      </p:pic>
    </p:spTree>
    <p:extLst>
      <p:ext uri="{BB962C8B-B14F-4D97-AF65-F5344CB8AC3E}">
        <p14:creationId xmlns:p14="http://schemas.microsoft.com/office/powerpoint/2010/main" val="820171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0" y="-61484"/>
            <a:ext cx="10058400" cy="640080"/>
          </a:xfrm>
        </p:spPr>
        <p:txBody>
          <a:bodyPr>
            <a:normAutofit/>
          </a:bodyPr>
          <a:lstStyle/>
          <a:p>
            <a:r>
              <a:rPr lang="en-US" sz="2800" dirty="0"/>
              <a:t> </a:t>
            </a:r>
            <a:r>
              <a:rPr lang="en-US" sz="3200" dirty="0"/>
              <a:t>Monthly Variations</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92238" y="436367"/>
            <a:ext cx="10744201" cy="640080"/>
          </a:xfrm>
        </p:spPr>
        <p:txBody>
          <a:bodyPr>
            <a:normAutofit fontScale="77500" lnSpcReduction="20000"/>
          </a:bodyPr>
          <a:lstStyle/>
          <a:p>
            <a:r>
              <a:rPr kumimoji="0" lang="en-US" altLang="en-US" sz="2200" b="0" i="0" u="none" strike="noStrike" normalizeH="0" baseline="0" dirty="0">
                <a:ln>
                  <a:noFill/>
                </a:ln>
                <a:solidFill>
                  <a:schemeClr val="tx1"/>
                </a:solidFill>
                <a:effectLst/>
              </a:rPr>
              <a:t>H</a:t>
            </a:r>
            <a:r>
              <a:rPr kumimoji="0" lang="en-US" altLang="en-US" sz="2200" b="0" i="0" u="none" strike="noStrike" cap="none" normalizeH="0" baseline="0" dirty="0">
                <a:ln>
                  <a:noFill/>
                </a:ln>
                <a:solidFill>
                  <a:schemeClr val="tx1"/>
                </a:solidFill>
                <a:effectLst/>
              </a:rPr>
              <a:t>ow energy consumption varies at different months of the year by summing the monthly average of each month.</a:t>
            </a:r>
            <a:br>
              <a:rPr kumimoji="0" lang="en-US" altLang="en-US" sz="2800" b="0" i="0" u="none" strike="noStrike" cap="none" normalizeH="0" baseline="0" dirty="0">
                <a:ln>
                  <a:noFill/>
                </a:ln>
                <a:solidFill>
                  <a:schemeClr val="tx1"/>
                </a:solidFill>
                <a:effectLst/>
              </a:rPr>
            </a:br>
            <a:endParaRPr lang="en-US" sz="1600" dirty="0"/>
          </a:p>
        </p:txBody>
      </p:sp>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7207758" y="897670"/>
            <a:ext cx="4947273" cy="6372871"/>
          </a:xfrm>
        </p:spPr>
        <p:txBody>
          <a:bodyPr>
            <a:noAutofit/>
          </a:bodyPr>
          <a:lstStyle/>
          <a:p>
            <a:pPr marL="0" indent="0" eaLnBrk="0" fontAlgn="base" hangingPunct="0">
              <a:lnSpc>
                <a:spcPct val="100000"/>
              </a:lnSpc>
              <a:spcBef>
                <a:spcPct val="0"/>
              </a:spcBef>
              <a:spcAft>
                <a:spcPct val="0"/>
              </a:spcAft>
              <a:buClrTx/>
              <a:buSzTx/>
              <a:buNone/>
            </a:pPr>
            <a:r>
              <a:rPr kumimoji="0" lang="en-US" altLang="en-US" sz="1100" b="1" i="1" u="sng" strike="noStrike" cap="none" normalizeH="0" baseline="0" dirty="0">
                <a:ln>
                  <a:noFill/>
                </a:ln>
                <a:solidFill>
                  <a:schemeClr val="tx1"/>
                </a:solidFill>
                <a:effectLst/>
              </a:rPr>
              <a:t> 1. Seasonal Impact:</a:t>
            </a:r>
          </a:p>
          <a:p>
            <a:pPr marL="0" indent="0" eaLnBrk="0" fontAlgn="base" hangingPunct="0">
              <a:lnSpc>
                <a:spcPct val="100000"/>
              </a:lnSpc>
              <a:spcBef>
                <a:spcPct val="0"/>
              </a:spcBef>
              <a:spcAft>
                <a:spcPct val="0"/>
              </a:spcAft>
              <a:buClrTx/>
              <a:buSzTx/>
              <a:buNone/>
            </a:pPr>
            <a:endParaRPr kumimoji="0" lang="en-US" altLang="en-US" sz="1100" b="1" i="1" u="sng"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None/>
              <a:tabLst/>
            </a:pPr>
            <a:r>
              <a:rPr lang="en-US" altLang="en-US" sz="1100" dirty="0">
                <a:solidFill>
                  <a:schemeClr val="tx1"/>
                </a:solidFill>
              </a:rPr>
              <a:t>Higher Energy consumption is marked in winter and summer months whereas spring and autumn provide periods of stability and a dip in February.</a:t>
            </a:r>
          </a:p>
          <a:p>
            <a:pPr marL="0" marR="0" lvl="0" indent="0" algn="l" defTabSz="914400" rtl="0" eaLnBrk="0" fontAlgn="base" latinLnBrk="0" hangingPunct="0">
              <a:lnSpc>
                <a:spcPct val="100000"/>
              </a:lnSpc>
              <a:spcBef>
                <a:spcPct val="0"/>
              </a:spcBef>
              <a:spcAft>
                <a:spcPct val="0"/>
              </a:spcAft>
              <a:buClrTx/>
              <a:buSzTx/>
              <a:buNone/>
              <a:tabLst/>
            </a:pPr>
            <a:br>
              <a:rPr lang="en-US" altLang="en-US" sz="1100" b="1" i="1" u="sng" dirty="0"/>
            </a:br>
            <a:r>
              <a:rPr lang="en-US" altLang="en-US" sz="1100" b="1" i="1" u="sng" dirty="0"/>
              <a:t>2. </a:t>
            </a:r>
            <a:r>
              <a:rPr lang="en-US" altLang="en-US" sz="1100" b="1" i="1" u="sng" dirty="0">
                <a:solidFill>
                  <a:schemeClr val="tx1"/>
                </a:solidFill>
              </a:rPr>
              <a:t>Seasonal</a:t>
            </a:r>
            <a:r>
              <a:rPr kumimoji="0" lang="en-US" altLang="en-US" sz="1100" b="1" i="1" u="sng" strike="noStrike" cap="none" normalizeH="0" baseline="0" dirty="0">
                <a:ln>
                  <a:noFill/>
                </a:ln>
                <a:solidFill>
                  <a:schemeClr val="tx1"/>
                </a:solidFill>
                <a:effectLst/>
              </a:rPr>
              <a:t> Trends:</a:t>
            </a:r>
            <a:br>
              <a:rPr kumimoji="0" lang="en-US" altLang="en-US" sz="1100" b="1" i="1" u="sng" strike="noStrike" cap="none" normalizeH="0" baseline="0" dirty="0">
                <a:ln>
                  <a:noFill/>
                </a:ln>
                <a:solidFill>
                  <a:schemeClr val="tx1"/>
                </a:solidFill>
                <a:effectLst/>
              </a:rPr>
            </a:br>
            <a:endParaRPr kumimoji="0" lang="en-US" altLang="en-US" sz="1100" b="1" i="1" u="sng" strike="noStrike" cap="none" normalizeH="0" baseline="0" dirty="0">
              <a:ln>
                <a:noFill/>
              </a:ln>
              <a:solidFill>
                <a:schemeClr val="tx1"/>
              </a:solidFill>
              <a:effectLst/>
            </a:endParaRPr>
          </a:p>
          <a:p>
            <a:pPr indent="0" eaLnBrk="0" fontAlgn="base" hangingPunct="0">
              <a:lnSpc>
                <a:spcPct val="100000"/>
              </a:lnSpc>
              <a:spcBef>
                <a:spcPct val="0"/>
              </a:spcBef>
              <a:spcAft>
                <a:spcPct val="0"/>
              </a:spcAft>
              <a:buClrTx/>
              <a:buSzTx/>
              <a:buNone/>
            </a:pPr>
            <a:r>
              <a:rPr lang="en-US" altLang="en-US" sz="1100" b="1" u="sng" dirty="0">
                <a:solidFill>
                  <a:schemeClr val="tx1"/>
                </a:solidFill>
              </a:rPr>
              <a:t>2.1 Peak  Variations</a:t>
            </a:r>
            <a:r>
              <a:rPr kumimoji="0" lang="en-US" altLang="en-US" sz="1100" b="0" u="sng" strike="noStrike" cap="none" normalizeH="0" baseline="0" dirty="0">
                <a:ln>
                  <a:noFill/>
                </a:ln>
                <a:solidFill>
                  <a:schemeClr val="tx1"/>
                </a:solidFill>
                <a:effectLst/>
              </a:rPr>
              <a:t>:</a:t>
            </a:r>
            <a:r>
              <a:rPr lang="en-US" altLang="en-US" sz="1100" dirty="0">
                <a:solidFill>
                  <a:schemeClr val="tx1"/>
                </a:solidFill>
              </a:rPr>
              <a:t> </a:t>
            </a:r>
          </a:p>
          <a:p>
            <a:pPr eaLnBrk="0" fontAlgn="base" hangingPunct="0">
              <a:lnSpc>
                <a:spcPct val="100000"/>
              </a:lnSpc>
              <a:spcBef>
                <a:spcPct val="0"/>
              </a:spcBef>
              <a:spcAft>
                <a:spcPct val="0"/>
              </a:spcAft>
              <a:buClrTx/>
              <a:buSzTx/>
            </a:pPr>
            <a:r>
              <a:rPr kumimoji="0" lang="en-US" altLang="en-US" sz="1100" b="1" i="0" u="none" strike="noStrike" cap="none" normalizeH="0" baseline="0" dirty="0">
                <a:ln>
                  <a:noFill/>
                </a:ln>
                <a:solidFill>
                  <a:schemeClr val="tx1"/>
                </a:solidFill>
                <a:effectLst/>
              </a:rPr>
              <a:t>January &amp; December</a:t>
            </a:r>
            <a:r>
              <a:rPr kumimoji="0" lang="en-US" altLang="en-US" sz="1100" b="0" i="0" u="none" strike="noStrike" cap="none" normalizeH="0" baseline="0" dirty="0">
                <a:ln>
                  <a:noFill/>
                </a:ln>
                <a:solidFill>
                  <a:schemeClr val="tx1"/>
                </a:solidFill>
                <a:effectLst/>
              </a:rPr>
              <a:t>: Highest consumption at 459,568.8 kWh, </a:t>
            </a:r>
            <a:r>
              <a:rPr lang="en-US" sz="1100" dirty="0"/>
              <a:t>influenced by the extended operation of heating systems and increased indoor activities during shorter daylight hours.</a:t>
            </a:r>
            <a:r>
              <a:rPr kumimoji="0" lang="en-US" altLang="en-US" sz="1100" b="0" i="0" u="none" strike="noStrike" cap="none" normalizeH="0" baseline="0" dirty="0">
                <a:ln>
                  <a:noFill/>
                </a:ln>
                <a:solidFill>
                  <a:schemeClr val="tx1"/>
                </a:solidFill>
                <a:effectLst/>
              </a:rPr>
              <a:t>.</a:t>
            </a:r>
          </a:p>
          <a:p>
            <a:pPr eaLnBrk="0" fontAlgn="base" hangingPunct="0">
              <a:lnSpc>
                <a:spcPct val="100000"/>
              </a:lnSpc>
              <a:spcBef>
                <a:spcPct val="0"/>
              </a:spcBef>
              <a:spcAft>
                <a:spcPct val="0"/>
              </a:spcAft>
              <a:buClrTx/>
              <a:buSzTx/>
            </a:pPr>
            <a:endParaRPr kumimoji="0" lang="en-US" altLang="en-US" sz="1100" b="0" i="0" u="none" strike="noStrike" cap="none" normalizeH="0" baseline="0" dirty="0">
              <a:ln>
                <a:noFill/>
              </a:ln>
              <a:solidFill>
                <a:schemeClr val="tx1"/>
              </a:solidFill>
              <a:effectLst/>
            </a:endParaRPr>
          </a:p>
          <a:p>
            <a:pPr eaLnBrk="0" fontAlgn="base" hangingPunct="0">
              <a:lnSpc>
                <a:spcPct val="100000"/>
              </a:lnSpc>
              <a:spcBef>
                <a:spcPct val="0"/>
              </a:spcBef>
              <a:spcAft>
                <a:spcPct val="0"/>
              </a:spcAft>
              <a:buClrTx/>
              <a:buSzTx/>
            </a:pPr>
            <a:r>
              <a:rPr kumimoji="0" lang="en-US" altLang="en-US" sz="1100" b="1" i="0" u="none" strike="noStrike" cap="none" normalizeH="0" baseline="0" dirty="0">
                <a:ln>
                  <a:noFill/>
                </a:ln>
                <a:solidFill>
                  <a:schemeClr val="tx1"/>
                </a:solidFill>
                <a:effectLst/>
              </a:rPr>
              <a:t>June, July, &amp; August</a:t>
            </a:r>
            <a:r>
              <a:rPr kumimoji="0" lang="en-US" altLang="en-US" sz="1100" b="0" i="0" u="none" strike="noStrike" cap="none" normalizeH="0" baseline="0" dirty="0">
                <a:ln>
                  <a:noFill/>
                </a:ln>
                <a:solidFill>
                  <a:schemeClr val="tx1"/>
                </a:solidFill>
                <a:effectLst/>
              </a:rPr>
              <a:t>: High consumption at 459,568.8 kWh, </a:t>
            </a:r>
            <a:r>
              <a:rPr lang="en-US" sz="1100" dirty="0"/>
              <a:t>driven by the widespread use of air conditioning systems and increased energy demands from summer-related activities and longer daylight hours.</a:t>
            </a:r>
          </a:p>
          <a:p>
            <a:pPr eaLnBrk="0" fontAlgn="base" hangingPunct="0">
              <a:lnSpc>
                <a:spcPct val="100000"/>
              </a:lnSpc>
              <a:spcBef>
                <a:spcPct val="0"/>
              </a:spcBef>
              <a:spcAft>
                <a:spcPct val="0"/>
              </a:spcAft>
              <a:buClrTx/>
              <a:buSzTx/>
            </a:pPr>
            <a:endParaRPr kumimoji="0" lang="en-US" altLang="en-US" sz="1100" b="0" i="0" u="none" strike="noStrike" cap="none" normalizeH="0" baseline="0" dirty="0">
              <a:ln>
                <a:noFill/>
              </a:ln>
              <a:solidFill>
                <a:schemeClr val="tx1"/>
              </a:solidFill>
              <a:effectLst/>
            </a:endParaRPr>
          </a:p>
          <a:p>
            <a:pPr indent="0" eaLnBrk="0" fontAlgn="base" hangingPunct="0">
              <a:lnSpc>
                <a:spcPct val="100000"/>
              </a:lnSpc>
              <a:spcBef>
                <a:spcPct val="0"/>
              </a:spcBef>
              <a:spcAft>
                <a:spcPct val="0"/>
              </a:spcAft>
              <a:buClrTx/>
              <a:buSzTx/>
              <a:buNone/>
            </a:pPr>
            <a:r>
              <a:rPr lang="en-US" altLang="en-US" sz="1100" b="1" u="sng" dirty="0">
                <a:solidFill>
                  <a:schemeClr val="tx1"/>
                </a:solidFill>
              </a:rPr>
              <a:t>2.2 Stability in usage:</a:t>
            </a:r>
          </a:p>
          <a:p>
            <a:pPr indent="0" eaLnBrk="0" fontAlgn="base" hangingPunct="0">
              <a:lnSpc>
                <a:spcPct val="100000"/>
              </a:lnSpc>
              <a:spcBef>
                <a:spcPct val="0"/>
              </a:spcBef>
              <a:spcAft>
                <a:spcPct val="0"/>
              </a:spcAft>
              <a:buClrTx/>
              <a:buSzTx/>
              <a:buNone/>
            </a:pPr>
            <a:br>
              <a:rPr lang="en-US" altLang="en-US" sz="1100" b="1" dirty="0">
                <a:solidFill>
                  <a:schemeClr val="tx1"/>
                </a:solidFill>
              </a:rPr>
            </a:br>
            <a:r>
              <a:rPr lang="en-US" altLang="en-US" sz="1100" b="1" dirty="0">
                <a:solidFill>
                  <a:schemeClr val="tx1"/>
                </a:solidFill>
              </a:rPr>
              <a:t>Spring Stability:</a:t>
            </a:r>
          </a:p>
          <a:p>
            <a:pPr indent="0" eaLnBrk="0" fontAlgn="base" hangingPunct="0">
              <a:lnSpc>
                <a:spcPct val="100000"/>
              </a:lnSpc>
              <a:spcBef>
                <a:spcPct val="0"/>
              </a:spcBef>
              <a:spcAft>
                <a:spcPct val="0"/>
              </a:spcAft>
              <a:buClrTx/>
              <a:buSzTx/>
              <a:buNone/>
            </a:pPr>
            <a:r>
              <a:rPr lang="en-US" altLang="en-US" sz="1100" b="1" dirty="0">
                <a:solidFill>
                  <a:schemeClr val="tx1"/>
                </a:solidFill>
              </a:rPr>
              <a:t>March, April, &amp; May: </a:t>
            </a:r>
            <a:r>
              <a:rPr lang="en-US" altLang="en-US" sz="1100" dirty="0">
                <a:solidFill>
                  <a:schemeClr val="tx1"/>
                </a:solidFill>
              </a:rPr>
              <a:t>Energy consumption stabilizes around 444,744 kWh due to moderate temperatures that reduce the necessity for both heating and cooling, allowing for consistent, balanced energy use.</a:t>
            </a:r>
          </a:p>
          <a:p>
            <a:pPr indent="0" eaLnBrk="0" fontAlgn="base" hangingPunct="0">
              <a:lnSpc>
                <a:spcPct val="100000"/>
              </a:lnSpc>
              <a:spcBef>
                <a:spcPct val="0"/>
              </a:spcBef>
              <a:spcAft>
                <a:spcPct val="0"/>
              </a:spcAft>
              <a:buClrTx/>
              <a:buSzTx/>
              <a:buNone/>
            </a:pPr>
            <a:endParaRPr lang="en-US" altLang="en-US" sz="1100" b="1" dirty="0">
              <a:solidFill>
                <a:schemeClr val="tx1"/>
              </a:solidFill>
            </a:endParaRPr>
          </a:p>
          <a:p>
            <a:pPr indent="0" eaLnBrk="0" fontAlgn="base" hangingPunct="0">
              <a:lnSpc>
                <a:spcPct val="100000"/>
              </a:lnSpc>
              <a:spcBef>
                <a:spcPct val="0"/>
              </a:spcBef>
              <a:spcAft>
                <a:spcPct val="0"/>
              </a:spcAft>
              <a:buClrTx/>
              <a:buSzTx/>
              <a:buNone/>
            </a:pPr>
            <a:r>
              <a:rPr lang="en-US" altLang="en-US" sz="1100" b="1" dirty="0">
                <a:solidFill>
                  <a:schemeClr val="tx1"/>
                </a:solidFill>
              </a:rPr>
              <a:t>Autumn Stability</a:t>
            </a:r>
          </a:p>
          <a:p>
            <a:pPr indent="0" eaLnBrk="0" fontAlgn="base" hangingPunct="0">
              <a:lnSpc>
                <a:spcPct val="100000"/>
              </a:lnSpc>
              <a:spcBef>
                <a:spcPct val="0"/>
              </a:spcBef>
              <a:spcAft>
                <a:spcPct val="0"/>
              </a:spcAft>
              <a:buClrTx/>
              <a:buSzTx/>
              <a:buNone/>
            </a:pPr>
            <a:r>
              <a:rPr lang="en-US" altLang="en-US" sz="1100" b="1" dirty="0">
                <a:solidFill>
                  <a:schemeClr val="tx1"/>
                </a:solidFill>
              </a:rPr>
              <a:t>September &amp; November: </a:t>
            </a:r>
            <a:r>
              <a:rPr lang="en-US" altLang="en-US" sz="1100" dirty="0">
                <a:solidFill>
                  <a:schemeClr val="tx1"/>
                </a:solidFill>
              </a:rPr>
              <a:t>Consumption remains steady at 444,744 kWh as the transition to cooler weather gradually decreases cooling needs without yet requiring extensive heating</a:t>
            </a:r>
          </a:p>
          <a:p>
            <a:pPr indent="0" eaLnBrk="0" fontAlgn="base" hangingPunct="0">
              <a:lnSpc>
                <a:spcPct val="100000"/>
              </a:lnSpc>
              <a:spcBef>
                <a:spcPct val="0"/>
              </a:spcBef>
              <a:spcAft>
                <a:spcPct val="0"/>
              </a:spcAft>
              <a:buClrTx/>
              <a:buSzTx/>
              <a:buNone/>
            </a:pPr>
            <a:br>
              <a:rPr lang="en-US" altLang="en-US" sz="1100" b="1" dirty="0">
                <a:solidFill>
                  <a:schemeClr val="tx1"/>
                </a:solidFill>
              </a:rPr>
            </a:br>
            <a:r>
              <a:rPr lang="en-US" altLang="en-US" sz="1100" b="1" u="sng" dirty="0">
                <a:solidFill>
                  <a:schemeClr val="tx1"/>
                </a:solidFill>
              </a:rPr>
              <a:t>2.3 Dip:</a:t>
            </a:r>
            <a:br>
              <a:rPr lang="en-US" altLang="en-US" sz="1100" b="1" dirty="0">
                <a:solidFill>
                  <a:schemeClr val="tx1"/>
                </a:solidFill>
              </a:rPr>
            </a:br>
            <a:r>
              <a:rPr lang="en-US" sz="1100" b="1" dirty="0">
                <a:solidFill>
                  <a:schemeClr val="tx1"/>
                </a:solidFill>
              </a:rPr>
              <a:t>February:</a:t>
            </a:r>
            <a:r>
              <a:rPr lang="en-US" sz="1100" dirty="0">
                <a:solidFill>
                  <a:schemeClr val="tx1"/>
                </a:solidFill>
              </a:rPr>
              <a:t> </a:t>
            </a:r>
            <a:r>
              <a:rPr lang="en-US" sz="1100" dirty="0"/>
              <a:t>The lowest consumption at 429,919.2 kWh, likely due to a combination of milder winter weather and fewer outdoor activities reducing overall energy use.</a:t>
            </a:r>
            <a:endParaRPr lang="en-US" altLang="en-US" sz="1100" b="1" dirty="0">
              <a:solidFill>
                <a:schemeClr val="tx1"/>
              </a:solidFill>
            </a:endParaRPr>
          </a:p>
          <a:p>
            <a:pPr indent="0">
              <a:lnSpc>
                <a:spcPct val="100000"/>
              </a:lnSpc>
              <a:spcBef>
                <a:spcPts val="0"/>
              </a:spcBef>
              <a:spcAft>
                <a:spcPts val="0"/>
              </a:spcAft>
              <a:buNone/>
            </a:pPr>
            <a:endParaRPr lang="en-US" sz="1100" dirty="0">
              <a:solidFill>
                <a:schemeClr val="tx1"/>
              </a:solidFill>
            </a:endParaRPr>
          </a:p>
          <a:p>
            <a:pPr marL="0" indent="0">
              <a:lnSpc>
                <a:spcPct val="100000"/>
              </a:lnSpc>
              <a:spcBef>
                <a:spcPts val="0"/>
              </a:spcBef>
              <a:spcAft>
                <a:spcPts val="0"/>
              </a:spcAft>
              <a:buNone/>
            </a:pPr>
            <a:br>
              <a:rPr lang="en-US" altLang="en-US" sz="1100" dirty="0"/>
            </a:br>
            <a:endParaRPr lang="en-US" altLang="en-US" sz="1100" dirty="0"/>
          </a:p>
        </p:txBody>
      </p:sp>
      <p:pic>
        <p:nvPicPr>
          <p:cNvPr id="4" name="Content Placeholder 3" descr="Seasonal Variations.png">
            <a:extLst>
              <a:ext uri="{FF2B5EF4-FFF2-40B4-BE49-F238E27FC236}">
                <a16:creationId xmlns:a16="http://schemas.microsoft.com/office/drawing/2014/main" id="{E8C9677A-1646-C95F-E201-1763A3358ADE}"/>
              </a:ext>
            </a:extLst>
          </p:cNvPr>
          <p:cNvPicPr>
            <a:picLocks noGrp="1" noChangeAspect="1"/>
          </p:cNvPicPr>
          <p:nvPr>
            <p:ph sz="half" idx="2"/>
          </p:nvPr>
        </p:nvPicPr>
        <p:blipFill>
          <a:blip r:embed="rId2"/>
          <a:stretch>
            <a:fillRect/>
          </a:stretch>
        </p:blipFill>
        <p:spPr>
          <a:xfrm>
            <a:off x="138590" y="897670"/>
            <a:ext cx="7019980" cy="5445980"/>
          </a:xfrm>
          <a:prstGeom prst="rect">
            <a:avLst/>
          </a:prstGeom>
        </p:spPr>
      </p:pic>
    </p:spTree>
    <p:extLst>
      <p:ext uri="{BB962C8B-B14F-4D97-AF65-F5344CB8AC3E}">
        <p14:creationId xmlns:p14="http://schemas.microsoft.com/office/powerpoint/2010/main" val="617050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92238" y="-53320"/>
            <a:ext cx="10058400" cy="640080"/>
          </a:xfrm>
        </p:spPr>
        <p:txBody>
          <a:bodyPr>
            <a:normAutofit/>
          </a:bodyPr>
          <a:lstStyle/>
          <a:p>
            <a:r>
              <a:rPr lang="en-US" sz="2800" dirty="0"/>
              <a:t>Trends and Patterns</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92238" y="487690"/>
            <a:ext cx="9135835" cy="640080"/>
          </a:xfrm>
        </p:spPr>
        <p:txBody>
          <a:bodyPr>
            <a:normAutofit/>
          </a:bodyPr>
          <a:lstStyle/>
          <a:p>
            <a:r>
              <a:rPr kumimoji="0" lang="en-US" altLang="en-US" sz="1600" b="0" i="0" u="none" strike="noStrike" cap="none" normalizeH="0" baseline="0" dirty="0">
                <a:ln>
                  <a:noFill/>
                </a:ln>
                <a:solidFill>
                  <a:schemeClr val="tx1"/>
                </a:solidFill>
                <a:effectLst/>
              </a:rPr>
              <a:t>How Trends and Patterns changes over every week.</a:t>
            </a:r>
            <a:br>
              <a:rPr kumimoji="0" lang="en-US" altLang="en-US" sz="2800" b="0" i="0" u="none" strike="noStrike" cap="none" normalizeH="0" baseline="0" dirty="0">
                <a:ln>
                  <a:noFill/>
                </a:ln>
                <a:solidFill>
                  <a:schemeClr val="tx1"/>
                </a:solidFill>
                <a:effectLst/>
              </a:rPr>
            </a:br>
            <a:endParaRPr lang="en-US" sz="1600" dirty="0"/>
          </a:p>
        </p:txBody>
      </p:sp>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7215719" y="726220"/>
            <a:ext cx="4947273" cy="6372871"/>
          </a:xfrm>
        </p:spPr>
        <p:txBody>
          <a:bodyPr>
            <a:noAutofit/>
          </a:bodyPr>
          <a:lstStyle/>
          <a:p>
            <a:pPr marL="0" indent="0" eaLnBrk="0" fontAlgn="base" hangingPunct="0">
              <a:lnSpc>
                <a:spcPct val="100000"/>
              </a:lnSpc>
              <a:spcBef>
                <a:spcPct val="0"/>
              </a:spcBef>
              <a:spcAft>
                <a:spcPct val="0"/>
              </a:spcAft>
              <a:buClrTx/>
              <a:buSzTx/>
              <a:buNone/>
            </a:pPr>
            <a:r>
              <a:rPr kumimoji="0" lang="en-US" altLang="en-US" sz="1100" b="1" i="1" u="sng" strike="noStrike" cap="none" normalizeH="0" baseline="0" dirty="0">
                <a:ln>
                  <a:noFill/>
                </a:ln>
                <a:solidFill>
                  <a:schemeClr val="tx1"/>
                </a:solidFill>
                <a:effectLst/>
              </a:rPr>
              <a:t> 1. </a:t>
            </a:r>
            <a:r>
              <a:rPr lang="en-US" altLang="en-US" sz="1100" b="1" i="1" u="sng" dirty="0">
                <a:solidFill>
                  <a:schemeClr val="tx1"/>
                </a:solidFill>
              </a:rPr>
              <a:t>Overview</a:t>
            </a:r>
            <a:r>
              <a:rPr kumimoji="0" lang="en-US" altLang="en-US" sz="1100" b="1" i="1" u="sng" strike="noStrike" cap="none" normalizeH="0" baseline="0" dirty="0">
                <a:ln>
                  <a:noFill/>
                </a:ln>
                <a:solidFill>
                  <a:schemeClr val="tx1"/>
                </a:solidFill>
                <a:effectLst/>
              </a:rPr>
              <a:t>:</a:t>
            </a:r>
          </a:p>
          <a:p>
            <a:pPr marL="0" indent="0" eaLnBrk="0" fontAlgn="base" hangingPunct="0">
              <a:lnSpc>
                <a:spcPct val="100000"/>
              </a:lnSpc>
              <a:spcBef>
                <a:spcPct val="0"/>
              </a:spcBef>
              <a:spcAft>
                <a:spcPct val="0"/>
              </a:spcAft>
              <a:buClrTx/>
              <a:buSzTx/>
              <a:buNone/>
            </a:pPr>
            <a:endParaRPr kumimoji="0" lang="en-US" altLang="en-US" sz="1100" b="1" i="1" u="sng"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None/>
              <a:tabLst/>
            </a:pPr>
            <a:r>
              <a:rPr lang="en-US" sz="1050" dirty="0"/>
              <a:t>The graph shows an initial increase in energy consumption, followed by stable periods in the early months and significant mid-year peaks. A gradual decline is observed towards the end of the year, with a sharp drop after Week 48, indicating reduced activity and holiday season slowdowns.</a:t>
            </a:r>
          </a:p>
          <a:p>
            <a:pPr marL="0" marR="0" lvl="0" indent="0" algn="l" defTabSz="914400" rtl="0" eaLnBrk="0" fontAlgn="base" latinLnBrk="0" hangingPunct="0">
              <a:lnSpc>
                <a:spcPct val="100000"/>
              </a:lnSpc>
              <a:spcBef>
                <a:spcPct val="0"/>
              </a:spcBef>
              <a:spcAft>
                <a:spcPct val="0"/>
              </a:spcAft>
              <a:buClrTx/>
              <a:buSzTx/>
              <a:buNone/>
              <a:tabLst/>
            </a:pPr>
            <a:br>
              <a:rPr lang="en-US" altLang="en-US" sz="1100" b="1" i="1" u="sng" dirty="0"/>
            </a:br>
            <a:r>
              <a:rPr lang="en-US" altLang="en-US" sz="1100" b="1" i="1" u="sng" dirty="0"/>
              <a:t>2. </a:t>
            </a:r>
            <a:r>
              <a:rPr kumimoji="0" lang="en-US" altLang="en-US" sz="1100" b="1" i="1" u="sng" strike="noStrike" cap="none" normalizeH="0" baseline="0" dirty="0">
                <a:ln>
                  <a:noFill/>
                </a:ln>
                <a:solidFill>
                  <a:schemeClr val="tx1"/>
                </a:solidFill>
                <a:effectLst/>
              </a:rPr>
              <a:t>Trends and Patterns:</a:t>
            </a:r>
            <a:br>
              <a:rPr kumimoji="0" lang="en-US" altLang="en-US" sz="1100" b="1" i="1" u="sng" strike="noStrike" cap="none" normalizeH="0" baseline="0" dirty="0">
                <a:ln>
                  <a:noFill/>
                </a:ln>
                <a:solidFill>
                  <a:schemeClr val="tx1"/>
                </a:solidFill>
                <a:effectLst/>
              </a:rPr>
            </a:br>
            <a:endParaRPr kumimoji="0" lang="en-US" altLang="en-US" sz="1100" b="1" i="1" u="sng" strike="noStrike" cap="none" normalizeH="0" baseline="0" dirty="0">
              <a:ln>
                <a:noFill/>
              </a:ln>
              <a:solidFill>
                <a:schemeClr val="tx1"/>
              </a:solidFill>
              <a:effectLst/>
            </a:endParaRPr>
          </a:p>
          <a:p>
            <a:r>
              <a:rPr lang="en-US" sz="1100" b="1" dirty="0">
                <a:solidFill>
                  <a:schemeClr val="tx1"/>
                </a:solidFill>
              </a:rPr>
              <a:t>Initial Increase</a:t>
            </a:r>
          </a:p>
          <a:p>
            <a:pPr indent="0">
              <a:buNone/>
            </a:pPr>
            <a:r>
              <a:rPr lang="en-US" sz="1100" dirty="0">
                <a:solidFill>
                  <a:schemeClr val="tx1"/>
                </a:solidFill>
              </a:rPr>
              <a:t>Energy consumption rises notably from Week 1, stabilizing around Week 3. This initial rise could be due to the start of new operational cycles or increased post-holiday activities.</a:t>
            </a:r>
          </a:p>
          <a:p>
            <a:r>
              <a:rPr lang="en-US" sz="1100" b="1" dirty="0">
                <a:solidFill>
                  <a:schemeClr val="tx1"/>
                </a:solidFill>
              </a:rPr>
              <a:t>Mid-Year Peaks</a:t>
            </a:r>
          </a:p>
          <a:p>
            <a:pPr indent="0">
              <a:buNone/>
            </a:pPr>
            <a:r>
              <a:rPr lang="en-US" sz="1100" dirty="0">
                <a:solidFill>
                  <a:schemeClr val="tx1"/>
                </a:solidFill>
              </a:rPr>
              <a:t>Significant peaks are observed around Weeks 21, 25, and 30. These peaks may result from seasonal activities, such as increased industrial production or higher residential cooling needs.</a:t>
            </a:r>
          </a:p>
          <a:p>
            <a:r>
              <a:rPr lang="en-US" sz="1100" b="1" dirty="0">
                <a:solidFill>
                  <a:schemeClr val="tx1"/>
                </a:solidFill>
              </a:rPr>
              <a:t>Stable Periods</a:t>
            </a:r>
          </a:p>
          <a:p>
            <a:pPr indent="0">
              <a:buNone/>
            </a:pPr>
            <a:r>
              <a:rPr lang="en-US" sz="1100" dirty="0">
                <a:solidFill>
                  <a:schemeClr val="tx1"/>
                </a:solidFill>
              </a:rPr>
              <a:t>Weeks 4 to 16 exhibit stable energy consumption with minor fluctuations. This stability suggests balanced energy use, possibly due to consistent weather patterns and steady operational activities.</a:t>
            </a:r>
          </a:p>
          <a:p>
            <a:r>
              <a:rPr lang="en-US" sz="1100" b="1" dirty="0">
                <a:solidFill>
                  <a:schemeClr val="tx1"/>
                </a:solidFill>
              </a:rPr>
              <a:t>Late-Year Decline</a:t>
            </a:r>
          </a:p>
          <a:p>
            <a:pPr indent="0">
              <a:buNone/>
            </a:pPr>
            <a:r>
              <a:rPr lang="en-US" sz="1100" dirty="0">
                <a:solidFill>
                  <a:schemeClr val="tx1"/>
                </a:solidFill>
              </a:rPr>
              <a:t>From Week 36 onwards, there is a gradual decline in energy consumption, with a sharp drop after Week 48. This decline is likely due to a combination of reduced industrial activity and holiday season slowdowns.</a:t>
            </a:r>
          </a:p>
          <a:p>
            <a:pPr indent="0">
              <a:lnSpc>
                <a:spcPct val="100000"/>
              </a:lnSpc>
              <a:spcBef>
                <a:spcPts val="0"/>
              </a:spcBef>
              <a:spcAft>
                <a:spcPts val="0"/>
              </a:spcAft>
              <a:buNone/>
            </a:pPr>
            <a:endParaRPr lang="en-US" sz="1100" dirty="0">
              <a:solidFill>
                <a:schemeClr val="tx1"/>
              </a:solidFill>
            </a:endParaRPr>
          </a:p>
          <a:p>
            <a:pPr marL="0" indent="0">
              <a:lnSpc>
                <a:spcPct val="100000"/>
              </a:lnSpc>
              <a:spcBef>
                <a:spcPts val="0"/>
              </a:spcBef>
              <a:spcAft>
                <a:spcPts val="0"/>
              </a:spcAft>
              <a:buNone/>
            </a:pPr>
            <a:br>
              <a:rPr lang="en-US" altLang="en-US" sz="1100" dirty="0"/>
            </a:br>
            <a:endParaRPr lang="en-US" altLang="en-US" sz="1100" dirty="0"/>
          </a:p>
        </p:txBody>
      </p:sp>
      <p:pic>
        <p:nvPicPr>
          <p:cNvPr id="8" name="Content Placeholder 7" descr="Weekly Energy(Trends &amp; Patterns).png">
            <a:extLst>
              <a:ext uri="{FF2B5EF4-FFF2-40B4-BE49-F238E27FC236}">
                <a16:creationId xmlns:a16="http://schemas.microsoft.com/office/drawing/2014/main" id="{9574BE4F-02C7-9C2A-215D-F3A79B75B078}"/>
              </a:ext>
            </a:extLst>
          </p:cNvPr>
          <p:cNvPicPr>
            <a:picLocks noGrp="1" noChangeAspect="1"/>
          </p:cNvPicPr>
          <p:nvPr>
            <p:ph sz="half" idx="2"/>
          </p:nvPr>
        </p:nvPicPr>
        <p:blipFill>
          <a:blip r:embed="rId2"/>
          <a:stretch>
            <a:fillRect/>
          </a:stretch>
        </p:blipFill>
        <p:spPr>
          <a:xfrm>
            <a:off x="187778" y="1028700"/>
            <a:ext cx="6935415" cy="4661807"/>
          </a:xfrm>
          <a:prstGeom prst="rect">
            <a:avLst/>
          </a:prstGeom>
        </p:spPr>
      </p:pic>
    </p:spTree>
    <p:extLst>
      <p:ext uri="{BB962C8B-B14F-4D97-AF65-F5344CB8AC3E}">
        <p14:creationId xmlns:p14="http://schemas.microsoft.com/office/powerpoint/2010/main" val="3731870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6235E-FEB2-C284-F854-81F7B7CCD15D}"/>
              </a:ext>
            </a:extLst>
          </p:cNvPr>
          <p:cNvSpPr>
            <a:spLocks noGrp="1"/>
          </p:cNvSpPr>
          <p:nvPr>
            <p:ph type="title"/>
          </p:nvPr>
        </p:nvSpPr>
        <p:spPr>
          <a:xfrm>
            <a:off x="1066800" y="2175409"/>
            <a:ext cx="10058400" cy="1609344"/>
          </a:xfrm>
        </p:spPr>
        <p:txBody>
          <a:bodyPr>
            <a:normAutofit fontScale="90000"/>
          </a:bodyPr>
          <a:lstStyle/>
          <a:p>
            <a:r>
              <a:rPr lang="en-US" u="sng" dirty="0"/>
              <a:t>Question 2:</a:t>
            </a:r>
            <a:br>
              <a:rPr lang="en-US" dirty="0"/>
            </a:br>
            <a:br>
              <a:rPr lang="en-US" dirty="0"/>
            </a:br>
            <a:r>
              <a:rPr lang="en-US" dirty="0"/>
              <a:t>Forecasting energy demand</a:t>
            </a:r>
            <a:br>
              <a:rPr lang="en-US" dirty="0"/>
            </a:br>
            <a:br>
              <a:rPr lang="en-US" dirty="0"/>
            </a:br>
            <a:r>
              <a:rPr lang="en-US" sz="3600" dirty="0"/>
              <a:t>Dataset – Redwood customer data 2020-2024_15minute</a:t>
            </a:r>
          </a:p>
        </p:txBody>
      </p:sp>
    </p:spTree>
    <p:extLst>
      <p:ext uri="{BB962C8B-B14F-4D97-AF65-F5344CB8AC3E}">
        <p14:creationId xmlns:p14="http://schemas.microsoft.com/office/powerpoint/2010/main" val="3914927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DFC03-7868-5605-26AF-BD5CF2BB5D97}"/>
              </a:ext>
            </a:extLst>
          </p:cNvPr>
          <p:cNvSpPr>
            <a:spLocks noGrp="1"/>
          </p:cNvSpPr>
          <p:nvPr>
            <p:ph type="title"/>
          </p:nvPr>
        </p:nvSpPr>
        <p:spPr>
          <a:xfrm>
            <a:off x="92238" y="-111347"/>
            <a:ext cx="10058400" cy="640080"/>
          </a:xfrm>
        </p:spPr>
        <p:txBody>
          <a:bodyPr>
            <a:normAutofit/>
          </a:bodyPr>
          <a:lstStyle/>
          <a:p>
            <a:r>
              <a:rPr lang="en-US" sz="3200" dirty="0"/>
              <a:t>Heated Map</a:t>
            </a:r>
          </a:p>
        </p:txBody>
      </p:sp>
      <p:sp>
        <p:nvSpPr>
          <p:cNvPr id="3" name="Text Placeholder 2">
            <a:extLst>
              <a:ext uri="{FF2B5EF4-FFF2-40B4-BE49-F238E27FC236}">
                <a16:creationId xmlns:a16="http://schemas.microsoft.com/office/drawing/2014/main" id="{A19AA400-B55D-748E-BC81-37ED1D1EC35B}"/>
              </a:ext>
            </a:extLst>
          </p:cNvPr>
          <p:cNvSpPr>
            <a:spLocks noGrp="1"/>
          </p:cNvSpPr>
          <p:nvPr>
            <p:ph type="body" idx="1"/>
          </p:nvPr>
        </p:nvSpPr>
        <p:spPr>
          <a:xfrm>
            <a:off x="92238" y="409264"/>
            <a:ext cx="9135835" cy="640080"/>
          </a:xfrm>
        </p:spPr>
        <p:txBody>
          <a:bodyPr>
            <a:normAutofit/>
          </a:bodyPr>
          <a:lstStyle/>
          <a:p>
            <a:r>
              <a:rPr kumimoji="0" lang="en-US" altLang="en-US" b="0" i="0" u="none" strike="noStrike" cap="none" normalizeH="0" baseline="0" dirty="0">
                <a:ln>
                  <a:noFill/>
                </a:ln>
                <a:solidFill>
                  <a:schemeClr val="tx1"/>
                </a:solidFill>
                <a:effectLst/>
              </a:rPr>
              <a:t>How </a:t>
            </a:r>
            <a:r>
              <a:rPr lang="en-US" altLang="en-US" cap="none" dirty="0">
                <a:solidFill>
                  <a:schemeClr val="tx1"/>
                </a:solidFill>
              </a:rPr>
              <a:t>energy consumption changes every hour in a day-to-day cycle.</a:t>
            </a:r>
            <a:br>
              <a:rPr kumimoji="0" lang="en-US" altLang="en-US" sz="2800" b="0" i="0" u="none" strike="noStrike" cap="none" normalizeH="0" baseline="0" dirty="0">
                <a:ln>
                  <a:noFill/>
                </a:ln>
                <a:solidFill>
                  <a:schemeClr val="tx1"/>
                </a:solidFill>
                <a:effectLst/>
              </a:rPr>
            </a:br>
            <a:endParaRPr lang="en-US" sz="1600" dirty="0"/>
          </a:p>
        </p:txBody>
      </p:sp>
      <p:sp>
        <p:nvSpPr>
          <p:cNvPr id="6" name="Content Placeholder 5">
            <a:extLst>
              <a:ext uri="{FF2B5EF4-FFF2-40B4-BE49-F238E27FC236}">
                <a16:creationId xmlns:a16="http://schemas.microsoft.com/office/drawing/2014/main" id="{111BB8BE-EBC7-DE42-DBC9-E68F846CEC61}"/>
              </a:ext>
            </a:extLst>
          </p:cNvPr>
          <p:cNvSpPr>
            <a:spLocks noGrp="1"/>
          </p:cNvSpPr>
          <p:nvPr>
            <p:ph sz="quarter" idx="4"/>
          </p:nvPr>
        </p:nvSpPr>
        <p:spPr>
          <a:xfrm>
            <a:off x="7030531" y="729304"/>
            <a:ext cx="5069231" cy="6372871"/>
          </a:xfrm>
        </p:spPr>
        <p:txBody>
          <a:bodyPr>
            <a:noAutofit/>
          </a:bodyPr>
          <a:lstStyle/>
          <a:p>
            <a:pPr marL="0" indent="0" eaLnBrk="0" fontAlgn="base" hangingPunct="0">
              <a:lnSpc>
                <a:spcPct val="100000"/>
              </a:lnSpc>
              <a:spcBef>
                <a:spcPct val="0"/>
              </a:spcBef>
              <a:spcAft>
                <a:spcPct val="0"/>
              </a:spcAft>
              <a:buClrTx/>
              <a:buSzTx/>
              <a:buNone/>
            </a:pPr>
            <a:r>
              <a:rPr kumimoji="0" lang="en-US" altLang="en-US" sz="1200" b="1" i="1" u="sng" strike="noStrike" cap="none" normalizeH="0" baseline="0" dirty="0">
                <a:ln>
                  <a:noFill/>
                </a:ln>
                <a:solidFill>
                  <a:schemeClr val="tx1"/>
                </a:solidFill>
                <a:effectLst/>
              </a:rPr>
              <a:t> 1. </a:t>
            </a:r>
            <a:r>
              <a:rPr lang="en-US" altLang="en-US" sz="1200" b="1" i="1" u="sng" dirty="0">
                <a:solidFill>
                  <a:schemeClr val="tx1"/>
                </a:solidFill>
              </a:rPr>
              <a:t>Overview</a:t>
            </a:r>
            <a:r>
              <a:rPr kumimoji="0" lang="en-US" altLang="en-US" sz="1200" b="1" i="1" u="sng" strike="noStrike" cap="none" normalizeH="0" baseline="0" dirty="0">
                <a:ln>
                  <a:noFill/>
                </a:ln>
                <a:solidFill>
                  <a:schemeClr val="tx1"/>
                </a:solidFill>
                <a:effectLst/>
              </a:rPr>
              <a:t>:</a:t>
            </a:r>
          </a:p>
          <a:p>
            <a:pPr marL="0" indent="0" eaLnBrk="0" fontAlgn="base" hangingPunct="0">
              <a:lnSpc>
                <a:spcPct val="100000"/>
              </a:lnSpc>
              <a:spcBef>
                <a:spcPct val="0"/>
              </a:spcBef>
              <a:spcAft>
                <a:spcPct val="0"/>
              </a:spcAft>
              <a:buClrTx/>
              <a:buSzTx/>
              <a:buNone/>
            </a:pPr>
            <a:endParaRPr kumimoji="0" lang="en-US" altLang="en-US" sz="1200" b="1" i="1" u="sng"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None/>
              <a:tabLst/>
            </a:pPr>
            <a:r>
              <a:rPr lang="en-US" sz="1200" dirty="0"/>
              <a:t>The graph provides valuable insights into daily energy consumption trends, with distinct peaks during morning and evening hours and troughs during late-night and early afternoon. </a:t>
            </a:r>
          </a:p>
          <a:p>
            <a:pPr marL="0" marR="0" lvl="0" indent="0" algn="l" defTabSz="914400" rtl="0" eaLnBrk="0" fontAlgn="base" latinLnBrk="0" hangingPunct="0">
              <a:lnSpc>
                <a:spcPct val="100000"/>
              </a:lnSpc>
              <a:spcBef>
                <a:spcPct val="0"/>
              </a:spcBef>
              <a:spcAft>
                <a:spcPct val="0"/>
              </a:spcAft>
              <a:buClrTx/>
              <a:buSzTx/>
              <a:buNone/>
              <a:tabLst/>
            </a:pPr>
            <a:br>
              <a:rPr lang="en-US" altLang="en-US" sz="1200" b="1" i="1" u="sng" dirty="0"/>
            </a:br>
            <a:r>
              <a:rPr lang="en-US" altLang="en-US" sz="1200" b="1" i="1" u="sng" dirty="0"/>
              <a:t>2. </a:t>
            </a:r>
            <a:r>
              <a:rPr lang="en-US" altLang="en-US" sz="1200" b="1" i="1" u="sng" dirty="0">
                <a:solidFill>
                  <a:schemeClr val="tx1"/>
                </a:solidFill>
              </a:rPr>
              <a:t>Key Observations</a:t>
            </a:r>
            <a:r>
              <a:rPr kumimoji="0" lang="en-US" altLang="en-US" sz="1200" b="1" i="1" u="sng" strike="noStrike" cap="none" normalizeH="0" baseline="0" dirty="0">
                <a:ln>
                  <a:noFill/>
                </a:ln>
                <a:solidFill>
                  <a:schemeClr val="tx1"/>
                </a:solidFill>
                <a:effectLst/>
              </a:rPr>
              <a:t>:</a:t>
            </a:r>
            <a:br>
              <a:rPr kumimoji="0" lang="en-US" altLang="en-US" sz="1200" b="1" i="1" u="sng" strike="noStrike" cap="none" normalizeH="0" baseline="0" dirty="0">
                <a:ln>
                  <a:noFill/>
                </a:ln>
                <a:solidFill>
                  <a:schemeClr val="tx1"/>
                </a:solidFill>
                <a:effectLst/>
              </a:rPr>
            </a:br>
            <a:endParaRPr kumimoji="0" lang="en-US" altLang="en-US" sz="1200" b="1" i="1" u="sng"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dirty="0"/>
              <a:t>The daily energy usage shows a consistent pattern of high consumption during morning and evening hours across multiple days, pointing to routine residential activities. </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200" dirty="0"/>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dirty="0"/>
              <a:t>Certain days exhibit more significant fluctuations, which could correspond to weekends or specific events that alter normal energy usage patterns.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200" dirty="0"/>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dirty="0"/>
              <a:t>There are instances of sharp drops and spikes that deviate from the general pattern, suggesting possible anomalies or extraordinary events affecting energy consumption.</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1200" dirty="0"/>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b="1" dirty="0"/>
              <a:t>Peak Load Preparation:</a:t>
            </a:r>
            <a:r>
              <a:rPr lang="en-US" sz="1200" dirty="0"/>
              <a:t> The clear peaks in morning and evening usage highlight the need for efficient demand management strategies during these periods to prevent overloading the energy infrastructure.</a:t>
            </a:r>
          </a:p>
          <a:p>
            <a:pPr marL="0" marR="0" lvl="0" indent="0" algn="l" defTabSz="914400" rtl="0" eaLnBrk="0" fontAlgn="base" latinLnBrk="0" hangingPunct="0">
              <a:lnSpc>
                <a:spcPct val="100000"/>
              </a:lnSpc>
              <a:spcBef>
                <a:spcPct val="0"/>
              </a:spcBef>
              <a:spcAft>
                <a:spcPct val="0"/>
              </a:spcAft>
              <a:buClrTx/>
              <a:buSzTx/>
              <a:buNone/>
              <a:tabLst/>
            </a:pPr>
            <a:endParaRPr lang="en-US" sz="1200" dirty="0"/>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lang="en-US" sz="1200" dirty="0"/>
              <a:t>While the graph primarily shows daily trends, these patterns could be influenced by broader seasonal effects, necessitating further analysis to correlate with seasonal data.</a:t>
            </a:r>
          </a:p>
          <a:p>
            <a:pPr indent="0">
              <a:lnSpc>
                <a:spcPct val="100000"/>
              </a:lnSpc>
              <a:spcBef>
                <a:spcPts val="0"/>
              </a:spcBef>
              <a:spcAft>
                <a:spcPts val="0"/>
              </a:spcAft>
              <a:buNone/>
            </a:pPr>
            <a:endParaRPr lang="en-US" sz="1100" dirty="0">
              <a:solidFill>
                <a:schemeClr val="tx1"/>
              </a:solidFill>
            </a:endParaRPr>
          </a:p>
          <a:p>
            <a:pPr marL="0" indent="0">
              <a:lnSpc>
                <a:spcPct val="100000"/>
              </a:lnSpc>
              <a:spcBef>
                <a:spcPts val="0"/>
              </a:spcBef>
              <a:spcAft>
                <a:spcPts val="0"/>
              </a:spcAft>
              <a:buNone/>
            </a:pPr>
            <a:br>
              <a:rPr lang="en-US" altLang="en-US" sz="1100" dirty="0"/>
            </a:br>
            <a:endParaRPr lang="en-US" altLang="en-US" sz="1100" dirty="0"/>
          </a:p>
        </p:txBody>
      </p:sp>
      <p:pic>
        <p:nvPicPr>
          <p:cNvPr id="7" name="Content Placeholder 6" descr="Daily Energy Consumption Trends.png">
            <a:extLst>
              <a:ext uri="{FF2B5EF4-FFF2-40B4-BE49-F238E27FC236}">
                <a16:creationId xmlns:a16="http://schemas.microsoft.com/office/drawing/2014/main" id="{E1F526C6-9672-61FD-FBFC-277837725840}"/>
              </a:ext>
            </a:extLst>
          </p:cNvPr>
          <p:cNvPicPr>
            <a:picLocks noGrp="1" noChangeAspect="1"/>
          </p:cNvPicPr>
          <p:nvPr>
            <p:ph sz="half" idx="2"/>
          </p:nvPr>
        </p:nvPicPr>
        <p:blipFill>
          <a:blip r:embed="rId2"/>
          <a:stretch>
            <a:fillRect/>
          </a:stretch>
        </p:blipFill>
        <p:spPr>
          <a:xfrm>
            <a:off x="212271" y="872724"/>
            <a:ext cx="6761457" cy="5399393"/>
          </a:xfrm>
          <a:prstGeom prst="rect">
            <a:avLst/>
          </a:prstGeom>
        </p:spPr>
      </p:pic>
    </p:spTree>
    <p:extLst>
      <p:ext uri="{BB962C8B-B14F-4D97-AF65-F5344CB8AC3E}">
        <p14:creationId xmlns:p14="http://schemas.microsoft.com/office/powerpoint/2010/main" val="1738353274"/>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Retrospect</Template>
  <TotalTime>392</TotalTime>
  <Words>3340</Words>
  <Application>Microsoft Office PowerPoint</Application>
  <PresentationFormat>Widescreen</PresentationFormat>
  <Paragraphs>274</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Adobe Myungjo Std M</vt:lpstr>
      <vt:lpstr>Aptos</vt:lpstr>
      <vt:lpstr>Arial</vt:lpstr>
      <vt:lpstr>Calibri</vt:lpstr>
      <vt:lpstr>Calibri Light</vt:lpstr>
      <vt:lpstr>Wingdings</vt:lpstr>
      <vt:lpstr>Retrospect</vt:lpstr>
      <vt:lpstr>   </vt:lpstr>
      <vt:lpstr>Daily Trends</vt:lpstr>
      <vt:lpstr>Hourly Trends</vt:lpstr>
      <vt:lpstr>Monthly Trends</vt:lpstr>
      <vt:lpstr> Peak Energy Consumption (Peaks and Lows)</vt:lpstr>
      <vt:lpstr> Monthly Variations</vt:lpstr>
      <vt:lpstr>Trends and Patterns</vt:lpstr>
      <vt:lpstr>Question 2:  Forecasting energy demand  Dataset – Redwood customer data 2020-2024_15minute</vt:lpstr>
      <vt:lpstr>Heated Map</vt:lpstr>
      <vt:lpstr>Stacked Map</vt:lpstr>
      <vt:lpstr>Forecasting- Moving Average</vt:lpstr>
      <vt:lpstr>PowerPoint Presentation</vt:lpstr>
      <vt:lpstr>Exponential Smoothing</vt:lpstr>
      <vt:lpstr>PowerPoint Presentation</vt:lpstr>
      <vt:lpstr>Strategies to save energy &amp; money</vt:lpstr>
      <vt:lpstr>THANK YOU FOR YOUR PRECIOUS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Meher Gudela</dc:creator>
  <cp:lastModifiedBy>Meher Gudela</cp:lastModifiedBy>
  <cp:revision>8</cp:revision>
  <dcterms:created xsi:type="dcterms:W3CDTF">2024-07-29T00:22:15Z</dcterms:created>
  <dcterms:modified xsi:type="dcterms:W3CDTF">2024-07-29T06:54:58Z</dcterms:modified>
</cp:coreProperties>
</file>

<file path=docProps/thumbnail.jpeg>
</file>